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3" r:id="rId3"/>
  </p:sldMasterIdLst>
  <p:notesMasterIdLst>
    <p:notesMasterId r:id="rId28"/>
  </p:notesMasterIdLst>
  <p:sldIdLst>
    <p:sldId id="296" r:id="rId4"/>
    <p:sldId id="610" r:id="rId5"/>
    <p:sldId id="862" r:id="rId6"/>
    <p:sldId id="611" r:id="rId7"/>
    <p:sldId id="840" r:id="rId8"/>
    <p:sldId id="859" r:id="rId9"/>
    <p:sldId id="370" r:id="rId10"/>
    <p:sldId id="838" r:id="rId11"/>
    <p:sldId id="856" r:id="rId12"/>
    <p:sldId id="373" r:id="rId13"/>
    <p:sldId id="846" r:id="rId14"/>
    <p:sldId id="823" r:id="rId15"/>
    <p:sldId id="808" r:id="rId16"/>
    <p:sldId id="847" r:id="rId17"/>
    <p:sldId id="848" r:id="rId18"/>
    <p:sldId id="841" r:id="rId19"/>
    <p:sldId id="842" r:id="rId20"/>
    <p:sldId id="851" r:id="rId21"/>
    <p:sldId id="853" r:id="rId22"/>
    <p:sldId id="857" r:id="rId23"/>
    <p:sldId id="858" r:id="rId24"/>
    <p:sldId id="861" r:id="rId25"/>
    <p:sldId id="855" r:id="rId26"/>
    <p:sldId id="4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10B"/>
    <a:srgbClr val="7B983E"/>
    <a:srgbClr val="88B4B5"/>
    <a:srgbClr val="005FA5"/>
    <a:srgbClr val="7B5F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8" autoAdjust="0"/>
    <p:restoredTop sz="96807" autoAdjust="0"/>
  </p:normalViewPr>
  <p:slideViewPr>
    <p:cSldViewPr snapToGrid="0">
      <p:cViewPr varScale="1">
        <p:scale>
          <a:sx n="60" d="100"/>
          <a:sy n="60" d="100"/>
        </p:scale>
        <p:origin x="724" y="36"/>
      </p:cViewPr>
      <p:guideLst/>
    </p:cSldViewPr>
  </p:slideViewPr>
  <p:outlineViewPr>
    <p:cViewPr>
      <p:scale>
        <a:sx n="33" d="100"/>
        <a:sy n="33" d="100"/>
      </p:scale>
      <p:origin x="0" y="-42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0584C-91A5-4F06-B9A8-C9E4A12B1738}" type="datetimeFigureOut">
              <a:rPr lang="en-US" smtClean="0"/>
              <a:t>8/15/2019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DECC6-E20D-4E9F-AAD6-2ADA2FDD9E57}" type="slidenum">
              <a:rPr lang="en-US" smtClean="0"/>
              <a:t>‹#›</a:t>
            </a:fld>
            <a:endParaRPr lang="en-US"/>
          </a:p>
        </p:txBody>
      </p:sp>
    </p:spTree>
    <p:extLst>
      <p:ext uri="{BB962C8B-B14F-4D97-AF65-F5344CB8AC3E}">
        <p14:creationId xmlns:p14="http://schemas.microsoft.com/office/powerpoint/2010/main" val="340552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38185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09430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056317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health care and public health cannot do this alone, must partner with other sectors to positively impact all areas of people’s lives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82507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D9AE5825-0E19-489D-8598-7406C53C4B9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30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One of the main provider objections to screening for health-related social needs is the lack of a plan for how to address identified needs.</a:t>
            </a:r>
          </a:p>
          <a:p>
            <a:r>
              <a:rPr lang="en-US" dirty="0"/>
              <a:t>Through a public-private partnership, NCCARE360, North Carolina is developing a common, shared system to help connect patients who screen positive for health-related social needs with community based services to meet those needs</a:t>
            </a:r>
          </a:p>
          <a:p>
            <a:pPr lvl="1"/>
            <a:r>
              <a:rPr lang="en-US" dirty="0"/>
              <a:t>This represents a massive endeavor to create a common good to improve the health and well-being of all North Carolinians</a:t>
            </a:r>
          </a:p>
          <a:p>
            <a:endParaRPr lang="en-US" sz="3700" dirty="0"/>
          </a:p>
        </p:txBody>
      </p:sp>
    </p:spTree>
    <p:extLst>
      <p:ext uri="{BB962C8B-B14F-4D97-AF65-F5344CB8AC3E}">
        <p14:creationId xmlns:p14="http://schemas.microsoft.com/office/powerpoint/2010/main" val="768611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Roanoke Valley Community Health Initiative, joint effort of area businesses, child and family agencies, and community-based organizations dedicated to addressing healthy eating habits and physical activity opportunities in the community that will have a lasting impact on health outcomes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Carolinas HealthCare System, Novant Health, and the Mecklenburg County Health Department decided to collaborate and focus on the public health priority areas within Mecklenburg County, also partnering with community organizations, such as the YMCA of Greater Charlotte, Project 658, and the Renaissance West Community Initiative</a:t>
            </a:r>
          </a:p>
        </p:txBody>
      </p:sp>
      <p:sp>
        <p:nvSpPr>
          <p:cNvPr id="4" name="Slide Number Placeholder 3"/>
          <p:cNvSpPr>
            <a:spLocks noGrp="1"/>
          </p:cNvSpPr>
          <p:nvPr>
            <p:ph type="sldNum" sz="quarter" idx="5"/>
          </p:nvPr>
        </p:nvSpPr>
        <p:spPr/>
        <p:txBody>
          <a:bodyPr/>
          <a:lstStyle/>
          <a:p>
            <a:fld id="{0BDDECC6-E20D-4E9F-AAD6-2ADA2FDD9E57}" type="slidenum">
              <a:rPr lang="en-US" smtClean="0"/>
              <a:t>19</a:t>
            </a:fld>
            <a:endParaRPr lang="en-US"/>
          </a:p>
        </p:txBody>
      </p:sp>
    </p:spTree>
    <p:extLst>
      <p:ext uri="{BB962C8B-B14F-4D97-AF65-F5344CB8AC3E}">
        <p14:creationId xmlns:p14="http://schemas.microsoft.com/office/powerpoint/2010/main" val="230901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DECC6-E20D-4E9F-AAD6-2ADA2FDD9E57}" type="slidenum">
              <a:rPr lang="en-US" smtClean="0"/>
              <a:t>24</a:t>
            </a:fld>
            <a:endParaRPr lang="en-US"/>
          </a:p>
        </p:txBody>
      </p:sp>
    </p:spTree>
    <p:extLst>
      <p:ext uri="{BB962C8B-B14F-4D97-AF65-F5344CB8AC3E}">
        <p14:creationId xmlns:p14="http://schemas.microsoft.com/office/powerpoint/2010/main" val="410402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3182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0539546" y="6113245"/>
            <a:ext cx="1480705" cy="274320"/>
          </a:xfrm>
        </p:spPr>
        <p:txBody>
          <a:bodyPr/>
          <a:lstStyle/>
          <a:p>
            <a:fld id="{A79A3335-6331-4872-A8B7-ECD55539F4D0}"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48651" y="6389303"/>
            <a:ext cx="1371600" cy="274320"/>
          </a:xfrm>
        </p:spPr>
        <p:txBody>
          <a:bodyPr/>
          <a:lstStyle/>
          <a:p>
            <a:fld id="{A7F8E3F6-DE14-48B2-B2BC-6FABA9630FB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3662" y="6064640"/>
            <a:ext cx="2365729" cy="731691"/>
          </a:xfrm>
          <a:prstGeom prst="rect">
            <a:avLst/>
          </a:prstGeom>
        </p:spPr>
      </p:pic>
    </p:spTree>
    <p:extLst>
      <p:ext uri="{BB962C8B-B14F-4D97-AF65-F5344CB8AC3E}">
        <p14:creationId xmlns:p14="http://schemas.microsoft.com/office/powerpoint/2010/main" val="353716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3446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11517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31948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025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40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ntent Slide - 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5694DB6-BA23-4604-ADE6-8A63470B05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38944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Text">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Title 1">
            <a:extLst>
              <a:ext uri="{FF2B5EF4-FFF2-40B4-BE49-F238E27FC236}">
                <a16:creationId xmlns:a16="http://schemas.microsoft.com/office/drawing/2014/main" id="{7928C725-EDA8-4181-BC17-835212B45C97}"/>
              </a:ext>
            </a:extLst>
          </p:cNvPr>
          <p:cNvSpPr>
            <a:spLocks noGrp="1"/>
          </p:cNvSpPr>
          <p:nvPr>
            <p:ph type="title" hasCustomPrompt="1"/>
          </p:nvPr>
        </p:nvSpPr>
        <p:spPr>
          <a:xfrm>
            <a:off x="841248" y="640080"/>
            <a:ext cx="105156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10" name="Rectangle 9">
            <a:extLst>
              <a:ext uri="{FF2B5EF4-FFF2-40B4-BE49-F238E27FC236}">
                <a16:creationId xmlns:a16="http://schemas.microsoft.com/office/drawing/2014/main" id="{7EBF50CD-3635-4352-87C8-DCEE38FD4F6B}"/>
              </a:ext>
            </a:extLst>
          </p:cNvPr>
          <p:cNvSpPr/>
          <p:nvPr userDrawn="1"/>
        </p:nvSpPr>
        <p:spPr>
          <a:xfrm>
            <a:off x="830639" y="1"/>
            <a:ext cx="6852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a:extLst>
              <a:ext uri="{FF2B5EF4-FFF2-40B4-BE49-F238E27FC236}">
                <a16:creationId xmlns:a16="http://schemas.microsoft.com/office/drawing/2014/main" id="{89ACCDC9-F684-47F2-96DB-770E4F0EFDCA}"/>
              </a:ext>
            </a:extLst>
          </p:cNvPr>
          <p:cNvSpPr>
            <a:spLocks noGrp="1"/>
          </p:cNvSpPr>
          <p:nvPr>
            <p:ph type="body" sz="quarter" idx="10"/>
          </p:nvPr>
        </p:nvSpPr>
        <p:spPr>
          <a:xfrm>
            <a:off x="830639" y="1458914"/>
            <a:ext cx="10525279" cy="4840287"/>
          </a:xfr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3C69FC3A-741B-4EDE-BFDE-93F0FA54ABF6}"/>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6960981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2314" y="2063293"/>
            <a:ext cx="2689348" cy="2559511"/>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2"/>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3" y="232221"/>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9" y="230099"/>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
        <p:nvSpPr>
          <p:cNvPr id="2" name="TextBox 1">
            <a:extLst>
              <a:ext uri="{FF2B5EF4-FFF2-40B4-BE49-F238E27FC236}">
                <a16:creationId xmlns:a16="http://schemas.microsoft.com/office/drawing/2014/main" id="{67484F5C-FF68-435D-810F-22E966B1E6D3}"/>
              </a:ext>
            </a:extLst>
          </p:cNvPr>
          <p:cNvSpPr txBox="1"/>
          <p:nvPr userDrawn="1"/>
        </p:nvSpPr>
        <p:spPr>
          <a:xfrm>
            <a:off x="3691463" y="2417670"/>
            <a:ext cx="4980851" cy="369332"/>
          </a:xfrm>
          <a:prstGeom prst="rect">
            <a:avLst/>
          </a:prstGeom>
          <a:noFill/>
        </p:spPr>
        <p:txBody>
          <a:bodyPr wrap="none" rtlCol="0">
            <a:spAutoFit/>
          </a:bodyPr>
          <a:lstStyle/>
          <a:p>
            <a:r>
              <a:rPr lang="en-US" dirty="0"/>
              <a:t>NC Department of Health and Human Services</a:t>
            </a:r>
          </a:p>
        </p:txBody>
      </p:sp>
    </p:spTree>
    <p:extLst>
      <p:ext uri="{BB962C8B-B14F-4D97-AF65-F5344CB8AC3E}">
        <p14:creationId xmlns:p14="http://schemas.microsoft.com/office/powerpoint/2010/main" val="154331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7"/>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83348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atin typeface="Gadug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1295400" y="1828800"/>
            <a:ext cx="9601200" cy="4188610"/>
          </a:xfrm>
        </p:spPr>
        <p:txBody>
          <a:bodyPr/>
          <a:lstStyle>
            <a:lvl1pPr>
              <a:defRPr>
                <a:latin typeface="Gadugi" panose="020B0502040204020203" pitchFamily="34" charset="0"/>
              </a:defRPr>
            </a:lvl1pPr>
            <a:lvl2pPr>
              <a:defRPr>
                <a:latin typeface="Gadugi" panose="020B0502040204020203" pitchFamily="34" charset="0"/>
              </a:defRPr>
            </a:lvl2pPr>
            <a:lvl3pPr>
              <a:defRPr>
                <a:latin typeface="Gadugi" panose="020B0502040204020203" pitchFamily="34" charset="0"/>
              </a:defRPr>
            </a:lvl3pPr>
            <a:lvl4pPr>
              <a:defRPr>
                <a:latin typeface="Gadugi" panose="020B0502040204020203" pitchFamily="34" charset="0"/>
              </a:defRPr>
            </a:lvl4pPr>
            <a:lvl5pPr>
              <a:defRPr>
                <a:latin typeface="Gadug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884951B2-8D38-4070-8956-E48A198924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73878" y="6017410"/>
            <a:ext cx="2709961" cy="840590"/>
          </a:xfrm>
          <a:prstGeom prst="rect">
            <a:avLst/>
          </a:prstGeom>
        </p:spPr>
      </p:pic>
    </p:spTree>
    <p:extLst>
      <p:ext uri="{BB962C8B-B14F-4D97-AF65-F5344CB8AC3E}">
        <p14:creationId xmlns:p14="http://schemas.microsoft.com/office/powerpoint/2010/main" val="215900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Slide - 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5694DB6-BA23-4604-ADE6-8A63470B05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26388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5"/>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929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211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910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6" y="1849441"/>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829733"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6220601" y="1840562"/>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105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464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7"/>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2"/>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3" y="232221"/>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9" y="230099"/>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2896092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Text">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Title 1">
            <a:extLst>
              <a:ext uri="{FF2B5EF4-FFF2-40B4-BE49-F238E27FC236}">
                <a16:creationId xmlns:a16="http://schemas.microsoft.com/office/drawing/2014/main" id="{7928C725-EDA8-4181-BC17-835212B45C97}"/>
              </a:ext>
            </a:extLst>
          </p:cNvPr>
          <p:cNvSpPr>
            <a:spLocks noGrp="1"/>
          </p:cNvSpPr>
          <p:nvPr>
            <p:ph type="title" hasCustomPrompt="1"/>
          </p:nvPr>
        </p:nvSpPr>
        <p:spPr>
          <a:xfrm>
            <a:off x="841248" y="640080"/>
            <a:ext cx="105156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10" name="Rectangle 9">
            <a:extLst>
              <a:ext uri="{FF2B5EF4-FFF2-40B4-BE49-F238E27FC236}">
                <a16:creationId xmlns:a16="http://schemas.microsoft.com/office/drawing/2014/main" id="{7EBF50CD-3635-4352-87C8-DCEE38FD4F6B}"/>
              </a:ext>
            </a:extLst>
          </p:cNvPr>
          <p:cNvSpPr/>
          <p:nvPr userDrawn="1"/>
        </p:nvSpPr>
        <p:spPr>
          <a:xfrm>
            <a:off x="830639" y="1"/>
            <a:ext cx="6852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a:extLst>
              <a:ext uri="{FF2B5EF4-FFF2-40B4-BE49-F238E27FC236}">
                <a16:creationId xmlns:a16="http://schemas.microsoft.com/office/drawing/2014/main" id="{89ACCDC9-F684-47F2-96DB-770E4F0EFDCA}"/>
              </a:ext>
            </a:extLst>
          </p:cNvPr>
          <p:cNvSpPr>
            <a:spLocks noGrp="1"/>
          </p:cNvSpPr>
          <p:nvPr>
            <p:ph type="body" sz="quarter" idx="10"/>
          </p:nvPr>
        </p:nvSpPr>
        <p:spPr>
          <a:xfrm>
            <a:off x="830639" y="1458914"/>
            <a:ext cx="10525279" cy="4840287"/>
          </a:xfr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3C69FC3A-741B-4EDE-BFDE-93F0FA54ABF6}"/>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32113669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841248" y="640080"/>
            <a:ext cx="10515600" cy="548640"/>
          </a:xfrm>
        </p:spPr>
        <p:txBody>
          <a:bodyPr>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838201" y="111126"/>
            <a:ext cx="126559" cy="269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4650465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899158" y="640080"/>
            <a:ext cx="10457689"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830639" y="1"/>
            <a:ext cx="6852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quarter" idx="10"/>
          </p:nvPr>
        </p:nvSpPr>
        <p:spPr>
          <a:xfrm>
            <a:off x="838200" y="1520826"/>
            <a:ext cx="10517717"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392293093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16"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346430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1295400"/>
          </a:xfrm>
        </p:spPr>
        <p:txBody>
          <a:bodyPr/>
          <a:lstStyle/>
          <a:p>
            <a:r>
              <a:rPr lang="en-US"/>
              <a:t>Click to edit Master title style</a:t>
            </a:r>
            <a:endParaRPr/>
          </a:p>
        </p:txBody>
      </p:sp>
      <p:sp>
        <p:nvSpPr>
          <p:cNvPr id="3" name="Content Placeholder 2"/>
          <p:cNvSpPr>
            <a:spLocks noGrp="1"/>
          </p:cNvSpPr>
          <p:nvPr>
            <p:ph sz="half" idx="1"/>
          </p:nvPr>
        </p:nvSpPr>
        <p:spPr>
          <a:xfrm>
            <a:off x="114170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599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067C2A3-CD19-48AB-9F64-ECCF75182EDD}" type="datetime1">
              <a:rPr lang="en-US"/>
              <a:t>8/15/2019</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00500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615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7"/>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2"/>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3" y="232221"/>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9" y="230099"/>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672424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7"/>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085335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7" y="2061988"/>
            <a:ext cx="2698311" cy="199887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2317356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466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5"/>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158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900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852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6" y="1849441"/>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829733"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6220601" y="1840562"/>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197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912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691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7"/>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2"/>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3" y="232221"/>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9" y="230099"/>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3814567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660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841248" y="640080"/>
            <a:ext cx="10515600" cy="548640"/>
          </a:xfrm>
        </p:spPr>
        <p:txBody>
          <a:bodyPr>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838201" y="111126"/>
            <a:ext cx="126559" cy="269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6639831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Title 1">
            <a:extLst>
              <a:ext uri="{FF2B5EF4-FFF2-40B4-BE49-F238E27FC236}">
                <a16:creationId xmlns:a16="http://schemas.microsoft.com/office/drawing/2014/main" id="{7928C725-EDA8-4181-BC17-835212B45C97}"/>
              </a:ext>
            </a:extLst>
          </p:cNvPr>
          <p:cNvSpPr>
            <a:spLocks noGrp="1"/>
          </p:cNvSpPr>
          <p:nvPr>
            <p:ph type="title" hasCustomPrompt="1"/>
          </p:nvPr>
        </p:nvSpPr>
        <p:spPr>
          <a:xfrm>
            <a:off x="841248" y="640080"/>
            <a:ext cx="105156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10" name="Rectangle 9">
            <a:extLst>
              <a:ext uri="{FF2B5EF4-FFF2-40B4-BE49-F238E27FC236}">
                <a16:creationId xmlns:a16="http://schemas.microsoft.com/office/drawing/2014/main" id="{7EBF50CD-3635-4352-87C8-DCEE38FD4F6B}"/>
              </a:ext>
            </a:extLst>
          </p:cNvPr>
          <p:cNvSpPr/>
          <p:nvPr userDrawn="1"/>
        </p:nvSpPr>
        <p:spPr>
          <a:xfrm>
            <a:off x="830639" y="1"/>
            <a:ext cx="6852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a:extLst>
              <a:ext uri="{FF2B5EF4-FFF2-40B4-BE49-F238E27FC236}">
                <a16:creationId xmlns:a16="http://schemas.microsoft.com/office/drawing/2014/main" id="{89ACCDC9-F684-47F2-96DB-770E4F0EFDCA}"/>
              </a:ext>
            </a:extLst>
          </p:cNvPr>
          <p:cNvSpPr>
            <a:spLocks noGrp="1"/>
          </p:cNvSpPr>
          <p:nvPr>
            <p:ph type="body" sz="quarter" idx="10"/>
          </p:nvPr>
        </p:nvSpPr>
        <p:spPr>
          <a:xfrm>
            <a:off x="830639" y="1458914"/>
            <a:ext cx="10525279" cy="4840287"/>
          </a:xfr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3C69FC3A-741B-4EDE-BFDE-93F0FA54ABF6}"/>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22337449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Texto or Object">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841248" y="640080"/>
            <a:ext cx="105156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830639" y="1"/>
            <a:ext cx="6852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Content Placeholder 3">
            <a:extLst>
              <a:ext uri="{FF2B5EF4-FFF2-40B4-BE49-F238E27FC236}">
                <a16:creationId xmlns:a16="http://schemas.microsoft.com/office/drawing/2014/main" id="{922B1E9E-738A-4134-A081-ED1265246A44}"/>
              </a:ext>
            </a:extLst>
          </p:cNvPr>
          <p:cNvSpPr>
            <a:spLocks noGrp="1"/>
          </p:cNvSpPr>
          <p:nvPr>
            <p:ph sz="quarter" idx="10"/>
          </p:nvPr>
        </p:nvSpPr>
        <p:spPr>
          <a:xfrm>
            <a:off x="841248" y="1301751"/>
            <a:ext cx="10515600" cy="5108575"/>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0">
            <a:extLst>
              <a:ext uri="{FF2B5EF4-FFF2-40B4-BE49-F238E27FC236}">
                <a16:creationId xmlns:a16="http://schemas.microsoft.com/office/drawing/2014/main" id="{AF5ED2EA-F891-48AD-9FF4-C3287FBBD689}"/>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33383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DB73-39CF-4381-A7FA-F9FF8D122E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C79007-7138-4F8F-88C9-DC32C0D22ED1}"/>
              </a:ext>
            </a:extLst>
          </p:cNvPr>
          <p:cNvSpPr>
            <a:spLocks noGrp="1"/>
          </p:cNvSpPr>
          <p:nvPr>
            <p:ph type="dt" sz="half" idx="10"/>
          </p:nvPr>
        </p:nvSpPr>
        <p:spPr/>
        <p:txBody>
          <a:bodyPr/>
          <a:lstStyle/>
          <a:p>
            <a:fld id="{40D94E94-6CE8-45BD-825D-1B1353AFB841}" type="datetimeFigureOut">
              <a:rPr lang="en-US" smtClean="0"/>
              <a:t>8/15/2019</a:t>
            </a:fld>
            <a:endParaRPr lang="en-US"/>
          </a:p>
        </p:txBody>
      </p:sp>
      <p:sp>
        <p:nvSpPr>
          <p:cNvPr id="4" name="Footer Placeholder 3">
            <a:extLst>
              <a:ext uri="{FF2B5EF4-FFF2-40B4-BE49-F238E27FC236}">
                <a16:creationId xmlns:a16="http://schemas.microsoft.com/office/drawing/2014/main" id="{2C562C5C-F680-4971-B326-A50A1C0685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CA773F-1E80-46CE-A1B0-89E340066F23}"/>
              </a:ext>
            </a:extLst>
          </p:cNvPr>
          <p:cNvSpPr>
            <a:spLocks noGrp="1"/>
          </p:cNvSpPr>
          <p:nvPr>
            <p:ph type="sldNum" sz="quarter" idx="12"/>
          </p:nvPr>
        </p:nvSpPr>
        <p:spPr/>
        <p:txBody>
          <a:bodyPr/>
          <a:lstStyle/>
          <a:p>
            <a:fld id="{A9822EBA-6CAD-4F57-8040-F565522611F6}" type="slidenum">
              <a:rPr lang="en-US" smtClean="0"/>
              <a:t>‹#›</a:t>
            </a:fld>
            <a:endParaRPr lang="en-US"/>
          </a:p>
        </p:txBody>
      </p:sp>
    </p:spTree>
    <p:extLst>
      <p:ext uri="{BB962C8B-B14F-4D97-AF65-F5344CB8AC3E}">
        <p14:creationId xmlns:p14="http://schemas.microsoft.com/office/powerpoint/2010/main" val="9875249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 name="Picture 2">
            <a:extLst>
              <a:ext uri="{FF2B5EF4-FFF2-40B4-BE49-F238E27FC236}">
                <a16:creationId xmlns:a16="http://schemas.microsoft.com/office/drawing/2014/main" id="{A977DF95-D98E-9842-AB21-4BAB6B9A6361}"/>
              </a:ext>
            </a:extLst>
          </p:cNvPr>
          <p:cNvPicPr>
            <a:picLocks noChangeAspect="1"/>
          </p:cNvPicPr>
          <p:nvPr userDrawn="1"/>
        </p:nvPicPr>
        <p:blipFill>
          <a:blip r:embed="rId2"/>
          <a:stretch>
            <a:fillRect/>
          </a:stretch>
        </p:blipFill>
        <p:spPr>
          <a:xfrm>
            <a:off x="9987738" y="90606"/>
            <a:ext cx="2040473" cy="1005521"/>
          </a:xfrm>
          <a:prstGeom prst="rect">
            <a:avLst/>
          </a:prstGeom>
        </p:spPr>
      </p:pic>
      <p:sp>
        <p:nvSpPr>
          <p:cNvPr id="7" name="Google Shape;145;p21">
            <a:extLst>
              <a:ext uri="{FF2B5EF4-FFF2-40B4-BE49-F238E27FC236}">
                <a16:creationId xmlns:a16="http://schemas.microsoft.com/office/drawing/2014/main" id="{7238CCE9-C526-564A-8A40-B6941B0C2EF4}"/>
              </a:ext>
            </a:extLst>
          </p:cNvPr>
          <p:cNvSpPr txBox="1">
            <a:spLocks/>
          </p:cNvSpPr>
          <p:nvPr userDrawn="1"/>
        </p:nvSpPr>
        <p:spPr>
          <a:xfrm>
            <a:off x="4431003" y="6429968"/>
            <a:ext cx="4114800" cy="2517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1600" dirty="0">
              <a:solidFill>
                <a:schemeClr val="tx1">
                  <a:lumMod val="65000"/>
                  <a:lumOff val="35000"/>
                </a:schemeClr>
              </a:solidFill>
              <a:latin typeface="Avenir Light" panose="020B0402020203020204" pitchFamily="34" charset="77"/>
            </a:endParaRPr>
          </a:p>
        </p:txBody>
      </p:sp>
    </p:spTree>
    <p:extLst>
      <p:ext uri="{BB962C8B-B14F-4D97-AF65-F5344CB8AC3E}">
        <p14:creationId xmlns:p14="http://schemas.microsoft.com/office/powerpoint/2010/main" val="594915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 or objec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0E658-114E-4518-9F83-8FC6C529763D}"/>
              </a:ext>
            </a:extLst>
          </p:cNvPr>
          <p:cNvSpPr>
            <a:spLocks noGrp="1"/>
          </p:cNvSpPr>
          <p:nvPr>
            <p:ph sz="quarter" idx="10"/>
          </p:nvPr>
        </p:nvSpPr>
        <p:spPr>
          <a:xfrm>
            <a:off x="160867" y="128588"/>
            <a:ext cx="11846984" cy="6354762"/>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C675EA9-2EAB-4C70-890E-635EB5D97009}"/>
              </a:ext>
            </a:extLst>
          </p:cNvPr>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Slide Number Placeholder 10">
            <a:extLst>
              <a:ext uri="{FF2B5EF4-FFF2-40B4-BE49-F238E27FC236}">
                <a16:creationId xmlns:a16="http://schemas.microsoft.com/office/drawing/2014/main" id="{5FC06B2B-BDD9-4B81-9CBC-689E0D09D26C}"/>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15933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541888" y="6064640"/>
            <a:ext cx="1480705" cy="274320"/>
          </a:xfrm>
        </p:spPr>
        <p:txBody>
          <a:bodyPr/>
          <a:lstStyle/>
          <a:p>
            <a:fld id="{A79A3335-6331-4872-A8B7-ECD55539F4D0}"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50993" y="6374999"/>
            <a:ext cx="1371600" cy="274320"/>
          </a:xfrm>
        </p:spPr>
        <p:txBody>
          <a:bodyPr/>
          <a:lstStyle/>
          <a:p>
            <a:fld id="{A7F8E3F6-DE14-48B2-B2BC-6FABA9630FB8}"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3662" y="6064640"/>
            <a:ext cx="2365729" cy="731691"/>
          </a:xfrm>
          <a:prstGeom prst="rect">
            <a:avLst/>
          </a:prstGeom>
        </p:spPr>
      </p:pic>
    </p:spTree>
    <p:extLst>
      <p:ext uri="{BB962C8B-B14F-4D97-AF65-F5344CB8AC3E}">
        <p14:creationId xmlns:p14="http://schemas.microsoft.com/office/powerpoint/2010/main" val="298074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A3335-6331-4872-A8B7-ECD55539F4D0}" type="datetimeFigureOut">
              <a:rPr lang="en-US" smtClean="0"/>
              <a:t>8/15/2019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98531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pic>
        <p:nvPicPr>
          <p:cNvPr id="8" name="Picture 7">
            <a:extLst>
              <a:ext uri="{FF2B5EF4-FFF2-40B4-BE49-F238E27FC236}">
                <a16:creationId xmlns:a16="http://schemas.microsoft.com/office/drawing/2014/main" id="{C2795BB3-BE13-4E64-A4B1-745DBF11B6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73878" y="6017410"/>
            <a:ext cx="2709961" cy="840590"/>
          </a:xfrm>
          <a:prstGeom prst="rect">
            <a:avLst/>
          </a:prstGeom>
        </p:spPr>
      </p:pic>
    </p:spTree>
    <p:extLst>
      <p:ext uri="{BB962C8B-B14F-4D97-AF65-F5344CB8AC3E}">
        <p14:creationId xmlns:p14="http://schemas.microsoft.com/office/powerpoint/2010/main" val="261215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3335-6331-4872-A8B7-ECD55539F4D0}" type="datetimeFigureOut">
              <a:rPr lang="en-US" smtClean="0"/>
              <a:t>8/15/2019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411222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0603010" y="6090920"/>
            <a:ext cx="1480705" cy="274320"/>
          </a:xfrm>
        </p:spPr>
        <p:txBody>
          <a:bodyPr/>
          <a:lstStyle/>
          <a:p>
            <a:fld id="{A79A3335-6331-4872-A8B7-ECD55539F4D0}"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12115" y="6365240"/>
            <a:ext cx="1371600" cy="274320"/>
          </a:xfrm>
        </p:spPr>
        <p:txBody>
          <a:bodyPr/>
          <a:lstStyle/>
          <a:p>
            <a:fld id="{A7F8E3F6-DE14-48B2-B2BC-6FABA9630FB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6386" y="6028392"/>
            <a:ext cx="2365729" cy="731691"/>
          </a:xfrm>
          <a:prstGeom prst="rect">
            <a:avLst/>
          </a:prstGeom>
        </p:spPr>
      </p:pic>
    </p:spTree>
    <p:extLst>
      <p:ext uri="{BB962C8B-B14F-4D97-AF65-F5344CB8AC3E}">
        <p14:creationId xmlns:p14="http://schemas.microsoft.com/office/powerpoint/2010/main" val="255918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A79A3335-6331-4872-A8B7-ECD55539F4D0}" type="datetimeFigureOut">
              <a:rPr lang="en-US" smtClean="0"/>
              <a:pPr/>
              <a:t>8/15/2019</a:t>
            </a:fld>
            <a:endParaRPr lang="en-US"/>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en-US" smtClean="0"/>
              <a:pPr/>
              <a:t>‹#›</a:t>
            </a:fld>
            <a:endParaRPr lang="en-US"/>
          </a:p>
        </p:txBody>
      </p:sp>
    </p:spTree>
    <p:extLst>
      <p:ext uri="{BB962C8B-B14F-4D97-AF65-F5344CB8AC3E}">
        <p14:creationId xmlns:p14="http://schemas.microsoft.com/office/powerpoint/2010/main" val="1878385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696385"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dirty="0">
                <a:latin typeface="Arial" panose="020B0604020202020204" pitchFamily="34" charset="0"/>
                <a:cs typeface="Arial" panose="020B0604020202020204" pitchFamily="34" charset="0"/>
              </a:rPr>
              <a:t>NCDHHS, NC Perspective on COPD | Sept 10, 2018</a:t>
            </a:r>
          </a:p>
        </p:txBody>
      </p:sp>
      <p:sp>
        <p:nvSpPr>
          <p:cNvPr id="5" name="Text Placeholder 13"/>
          <p:cNvSpPr txBox="1">
            <a:spLocks/>
          </p:cNvSpPr>
          <p:nvPr userDrawn="1"/>
        </p:nvSpPr>
        <p:spPr>
          <a:xfrm>
            <a:off x="11503025" y="6600160"/>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21707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696385"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dirty="0">
                <a:latin typeface="Arial" panose="020B0604020202020204" pitchFamily="34" charset="0"/>
                <a:cs typeface="Arial" panose="020B0604020202020204" pitchFamily="34" charset="0"/>
              </a:rPr>
              <a:t>NCDHHS</a:t>
            </a:r>
          </a:p>
        </p:txBody>
      </p:sp>
      <p:sp>
        <p:nvSpPr>
          <p:cNvPr id="5" name="Text Placeholder 13"/>
          <p:cNvSpPr txBox="1">
            <a:spLocks/>
          </p:cNvSpPr>
          <p:nvPr userDrawn="1"/>
        </p:nvSpPr>
        <p:spPr>
          <a:xfrm>
            <a:off x="11503025" y="6600160"/>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93901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 id="2147483709" r:id="rId15"/>
    <p:sldLayoutId id="2147483710" r:id="rId16"/>
    <p:sldLayoutId id="2147483711" r:id="rId17"/>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gif"/><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C4E7-1D1C-4836-A9EC-314E27DD97A7}"/>
              </a:ext>
            </a:extLst>
          </p:cNvPr>
          <p:cNvSpPr>
            <a:spLocks noGrp="1"/>
          </p:cNvSpPr>
          <p:nvPr>
            <p:ph type="ctrTitle"/>
          </p:nvPr>
        </p:nvSpPr>
        <p:spPr>
          <a:xfrm>
            <a:off x="604284" y="1267238"/>
            <a:ext cx="7316972" cy="2560320"/>
          </a:xfrm>
        </p:spPr>
        <p:txBody>
          <a:bodyPr>
            <a:normAutofit fontScale="90000"/>
          </a:bodyPr>
          <a:lstStyle/>
          <a:p>
            <a:r>
              <a:rPr lang="en-US" b="1" cap="small" dirty="0"/>
              <a:t>Accountable Care Communities:</a:t>
            </a:r>
            <a:br>
              <a:rPr lang="en-US" b="1" cap="small" dirty="0"/>
            </a:br>
            <a:br>
              <a:rPr lang="en-US" b="1" cap="small" dirty="0"/>
            </a:br>
            <a:r>
              <a:rPr lang="en-US" b="1" cap="small" dirty="0"/>
              <a:t>A Model for Addressing the Drivers of Health in a World Moving to Value Based Care</a:t>
            </a:r>
            <a:endParaRPr lang="en-US" dirty="0"/>
          </a:p>
        </p:txBody>
      </p:sp>
      <p:pic>
        <p:nvPicPr>
          <p:cNvPr id="1026" name="Picture 2" descr="NCIOM logo"/>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9106591" y="210322"/>
            <a:ext cx="2571750" cy="638175"/>
          </a:xfrm>
          <a:prstGeom prst="rect">
            <a:avLst/>
          </a:prstGeom>
          <a:noFill/>
        </p:spPr>
      </p:pic>
      <p:sp>
        <p:nvSpPr>
          <p:cNvPr id="5" name="Subtitle 4">
            <a:extLst>
              <a:ext uri="{FF2B5EF4-FFF2-40B4-BE49-F238E27FC236}">
                <a16:creationId xmlns:a16="http://schemas.microsoft.com/office/drawing/2014/main" id="{F41106A9-483A-4C69-94EF-A7D76254640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3224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B104E-C781-4123-9A87-6E3AA659582B}"/>
              </a:ext>
            </a:extLst>
          </p:cNvPr>
          <p:cNvSpPr>
            <a:spLocks noGrp="1"/>
          </p:cNvSpPr>
          <p:nvPr>
            <p:ph idx="1"/>
          </p:nvPr>
        </p:nvSpPr>
        <p:spPr/>
        <p:txBody>
          <a:bodyPr/>
          <a:lstStyle/>
          <a:p>
            <a:pPr marL="0" indent="0">
              <a:buNone/>
            </a:pPr>
            <a:r>
              <a:rPr lang="en-US" dirty="0"/>
              <a:t>Community Health Assessments</a:t>
            </a:r>
          </a:p>
          <a:p>
            <a:pPr lvl="1"/>
            <a:r>
              <a:rPr lang="en-US" dirty="0"/>
              <a:t>Conducted every 3-4 years by local health departments (LHD)</a:t>
            </a:r>
          </a:p>
          <a:p>
            <a:pPr lvl="1"/>
            <a:r>
              <a:rPr lang="en-US" dirty="0"/>
              <a:t>Required as part of accreditation for LHDs</a:t>
            </a:r>
          </a:p>
          <a:p>
            <a:pPr lvl="1"/>
            <a:r>
              <a:rPr lang="en-US" dirty="0"/>
              <a:t>Have been conducted in North Carolina for more than 40 years</a:t>
            </a:r>
          </a:p>
          <a:p>
            <a:pPr lvl="1"/>
            <a:r>
              <a:rPr lang="en-US" dirty="0"/>
              <a:t>Assessment and improvement planning process</a:t>
            </a:r>
          </a:p>
        </p:txBody>
      </p:sp>
      <p:sp>
        <p:nvSpPr>
          <p:cNvPr id="4" name="Title 1">
            <a:extLst>
              <a:ext uri="{FF2B5EF4-FFF2-40B4-BE49-F238E27FC236}">
                <a16:creationId xmlns:a16="http://schemas.microsoft.com/office/drawing/2014/main" id="{063141BD-E35F-48B5-B24D-79AB9E978704}"/>
              </a:ext>
            </a:extLst>
          </p:cNvPr>
          <p:cNvSpPr>
            <a:spLocks noGrp="1"/>
          </p:cNvSpPr>
          <p:nvPr>
            <p:ph type="title"/>
          </p:nvPr>
        </p:nvSpPr>
        <p:spPr/>
        <p:txBody>
          <a:bodyPr>
            <a:normAutofit/>
          </a:bodyPr>
          <a:lstStyle/>
          <a:p>
            <a:r>
              <a:rPr lang="en-US" dirty="0">
                <a:latin typeface="+mj-lt"/>
              </a:rPr>
              <a:t>Assessment</a:t>
            </a:r>
            <a:r>
              <a:rPr lang="en-US" dirty="0"/>
              <a:t> of Community Health</a:t>
            </a:r>
          </a:p>
        </p:txBody>
      </p:sp>
      <p:pic>
        <p:nvPicPr>
          <p:cNvPr id="6" name="Picture 5">
            <a:extLst>
              <a:ext uri="{FF2B5EF4-FFF2-40B4-BE49-F238E27FC236}">
                <a16:creationId xmlns:a16="http://schemas.microsoft.com/office/drawing/2014/main" id="{82948E45-D1B1-45BF-BC54-12AC353CC36D}"/>
              </a:ext>
            </a:extLst>
          </p:cNvPr>
          <p:cNvPicPr>
            <a:picLocks noChangeAspect="1"/>
          </p:cNvPicPr>
          <p:nvPr/>
        </p:nvPicPr>
        <p:blipFill>
          <a:blip r:embed="rId2"/>
          <a:stretch>
            <a:fillRect/>
          </a:stretch>
        </p:blipFill>
        <p:spPr>
          <a:xfrm>
            <a:off x="1748332" y="3884688"/>
            <a:ext cx="2116498" cy="2741504"/>
          </a:xfrm>
          <a:prstGeom prst="rect">
            <a:avLst/>
          </a:prstGeom>
        </p:spPr>
      </p:pic>
      <p:pic>
        <p:nvPicPr>
          <p:cNvPr id="7" name="Picture 6">
            <a:extLst>
              <a:ext uri="{FF2B5EF4-FFF2-40B4-BE49-F238E27FC236}">
                <a16:creationId xmlns:a16="http://schemas.microsoft.com/office/drawing/2014/main" id="{EF302E56-9095-4159-BA21-C5740AA51F41}"/>
              </a:ext>
            </a:extLst>
          </p:cNvPr>
          <p:cNvPicPr>
            <a:picLocks noChangeAspect="1"/>
          </p:cNvPicPr>
          <p:nvPr/>
        </p:nvPicPr>
        <p:blipFill>
          <a:blip r:embed="rId3"/>
          <a:stretch>
            <a:fillRect/>
          </a:stretch>
        </p:blipFill>
        <p:spPr>
          <a:xfrm>
            <a:off x="4110773" y="3884688"/>
            <a:ext cx="2116498" cy="2720134"/>
          </a:xfrm>
          <a:prstGeom prst="rect">
            <a:avLst/>
          </a:prstGeom>
        </p:spPr>
      </p:pic>
      <p:pic>
        <p:nvPicPr>
          <p:cNvPr id="8" name="Picture 7">
            <a:extLst>
              <a:ext uri="{FF2B5EF4-FFF2-40B4-BE49-F238E27FC236}">
                <a16:creationId xmlns:a16="http://schemas.microsoft.com/office/drawing/2014/main" id="{C61708B5-5FE6-4C92-B391-C60C24C5EEA1}"/>
              </a:ext>
            </a:extLst>
          </p:cNvPr>
          <p:cNvPicPr>
            <a:picLocks noChangeAspect="1"/>
          </p:cNvPicPr>
          <p:nvPr/>
        </p:nvPicPr>
        <p:blipFill>
          <a:blip r:embed="rId4"/>
          <a:stretch>
            <a:fillRect/>
          </a:stretch>
        </p:blipFill>
        <p:spPr>
          <a:xfrm>
            <a:off x="6479375" y="3884688"/>
            <a:ext cx="2107362" cy="2741504"/>
          </a:xfrm>
          <a:prstGeom prst="rect">
            <a:avLst/>
          </a:prstGeom>
        </p:spPr>
      </p:pic>
    </p:spTree>
    <p:extLst>
      <p:ext uri="{BB962C8B-B14F-4D97-AF65-F5344CB8AC3E}">
        <p14:creationId xmlns:p14="http://schemas.microsoft.com/office/powerpoint/2010/main" val="132701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1549-873C-4D5F-AEBA-827BC7ADD6D2}"/>
              </a:ext>
            </a:extLst>
          </p:cNvPr>
          <p:cNvSpPr>
            <a:spLocks noGrp="1"/>
          </p:cNvSpPr>
          <p:nvPr>
            <p:ph type="title"/>
          </p:nvPr>
        </p:nvSpPr>
        <p:spPr/>
        <p:txBody>
          <a:bodyPr/>
          <a:lstStyle/>
          <a:p>
            <a:r>
              <a:rPr lang="en-US" dirty="0">
                <a:latin typeface="+mj-lt"/>
              </a:rPr>
              <a:t>Education and Advocacy</a:t>
            </a:r>
          </a:p>
        </p:txBody>
      </p:sp>
      <p:sp>
        <p:nvSpPr>
          <p:cNvPr id="3" name="Content Placeholder 2">
            <a:extLst>
              <a:ext uri="{FF2B5EF4-FFF2-40B4-BE49-F238E27FC236}">
                <a16:creationId xmlns:a16="http://schemas.microsoft.com/office/drawing/2014/main" id="{1063F5B7-EC17-4DEC-BDB2-CBADCEAC4A40}"/>
              </a:ext>
            </a:extLst>
          </p:cNvPr>
          <p:cNvSpPr>
            <a:spLocks noGrp="1"/>
          </p:cNvSpPr>
          <p:nvPr>
            <p:ph idx="1"/>
          </p:nvPr>
        </p:nvSpPr>
        <p:spPr>
          <a:xfrm>
            <a:off x="1295400" y="1828800"/>
            <a:ext cx="9051758" cy="4860758"/>
          </a:xfrm>
        </p:spPr>
        <p:txBody>
          <a:bodyPr/>
          <a:lstStyle/>
          <a:p>
            <a:pPr marL="0" indent="0">
              <a:buNone/>
            </a:pPr>
            <a:r>
              <a:rPr lang="en-US" dirty="0"/>
              <a:t>Advancing community health and health equity by advocating for local policies and communicating with local government agencies about the health effects of policy across sectors.</a:t>
            </a:r>
          </a:p>
          <a:p>
            <a:r>
              <a:rPr lang="en-US" dirty="0"/>
              <a:t>Health in All Policies</a:t>
            </a:r>
          </a:p>
          <a:p>
            <a:pPr lvl="1"/>
            <a:r>
              <a:rPr lang="en-US" dirty="0"/>
              <a:t>Promote health, equity, and sustainability</a:t>
            </a:r>
          </a:p>
          <a:p>
            <a:pPr lvl="1"/>
            <a:r>
              <a:rPr lang="en-US" dirty="0"/>
              <a:t>Support intersectoral collaboration</a:t>
            </a:r>
          </a:p>
          <a:p>
            <a:pPr lvl="1"/>
            <a:r>
              <a:rPr lang="en-US" dirty="0"/>
              <a:t>Benefit multiple partners</a:t>
            </a:r>
          </a:p>
          <a:p>
            <a:pPr lvl="1"/>
            <a:r>
              <a:rPr lang="en-US" dirty="0"/>
              <a:t>Engage stakeholders</a:t>
            </a:r>
          </a:p>
          <a:p>
            <a:pPr lvl="1"/>
            <a:r>
              <a:rPr lang="en-US" dirty="0"/>
              <a:t>Create structural or process change</a:t>
            </a:r>
          </a:p>
          <a:p>
            <a:pPr lvl="1"/>
            <a:endParaRPr lang="en-US" dirty="0"/>
          </a:p>
        </p:txBody>
      </p:sp>
      <p:pic>
        <p:nvPicPr>
          <p:cNvPr id="4" name="Picture 3">
            <a:extLst>
              <a:ext uri="{FF2B5EF4-FFF2-40B4-BE49-F238E27FC236}">
                <a16:creationId xmlns:a16="http://schemas.microsoft.com/office/drawing/2014/main" id="{C0F7E37C-1B9B-42C0-9F6F-D0D380EC3047}"/>
              </a:ext>
            </a:extLst>
          </p:cNvPr>
          <p:cNvPicPr>
            <a:picLocks noChangeAspect="1"/>
          </p:cNvPicPr>
          <p:nvPr/>
        </p:nvPicPr>
        <p:blipFill>
          <a:blip r:embed="rId2"/>
          <a:stretch>
            <a:fillRect/>
          </a:stretch>
        </p:blipFill>
        <p:spPr>
          <a:xfrm>
            <a:off x="7119518" y="3027343"/>
            <a:ext cx="2225113" cy="2879558"/>
          </a:xfrm>
          <a:prstGeom prst="rect">
            <a:avLst/>
          </a:prstGeom>
        </p:spPr>
      </p:pic>
    </p:spTree>
    <p:extLst>
      <p:ext uri="{BB962C8B-B14F-4D97-AF65-F5344CB8AC3E}">
        <p14:creationId xmlns:p14="http://schemas.microsoft.com/office/powerpoint/2010/main" val="162255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2514F-9593-41E6-8067-8DF47AD84737}"/>
              </a:ext>
            </a:extLst>
          </p:cNvPr>
          <p:cNvSpPr>
            <a:spLocks noGrp="1"/>
          </p:cNvSpPr>
          <p:nvPr>
            <p:ph type="title"/>
          </p:nvPr>
        </p:nvSpPr>
        <p:spPr/>
        <p:txBody>
          <a:bodyPr>
            <a:normAutofit/>
          </a:bodyPr>
          <a:lstStyle/>
          <a:p>
            <a:r>
              <a:rPr lang="en-US" sz="4800" dirty="0"/>
              <a:t>Screening Questions</a:t>
            </a:r>
          </a:p>
        </p:txBody>
      </p:sp>
      <p:sp>
        <p:nvSpPr>
          <p:cNvPr id="7" name="Text Placeholder 6">
            <a:extLst>
              <a:ext uri="{FF2B5EF4-FFF2-40B4-BE49-F238E27FC236}">
                <a16:creationId xmlns:a16="http://schemas.microsoft.com/office/drawing/2014/main" id="{750A914B-D9A3-4D88-AE0E-296AD2E64AC7}"/>
              </a:ext>
            </a:extLst>
          </p:cNvPr>
          <p:cNvSpPr>
            <a:spLocks noGrp="1"/>
          </p:cNvSpPr>
          <p:nvPr>
            <p:ph type="body" sz="half" idx="2"/>
          </p:nvPr>
        </p:nvSpPr>
        <p:spPr>
          <a:xfrm>
            <a:off x="202467" y="1922582"/>
            <a:ext cx="2285437" cy="4343400"/>
          </a:xfrm>
        </p:spPr>
        <p:txBody>
          <a:bodyPr/>
          <a:lstStyle/>
          <a:p>
            <a:r>
              <a:rPr lang="en-US" dirty="0">
                <a:latin typeface="Arial"/>
              </a:rPr>
              <a:t>NC DHHS Standardized Screening Questions</a:t>
            </a:r>
          </a:p>
          <a:p>
            <a:endParaRPr lang="en-US" dirty="0"/>
          </a:p>
        </p:txBody>
      </p:sp>
      <p:pic>
        <p:nvPicPr>
          <p:cNvPr id="4" name="Picture 3">
            <a:extLst>
              <a:ext uri="{FF2B5EF4-FFF2-40B4-BE49-F238E27FC236}">
                <a16:creationId xmlns:a16="http://schemas.microsoft.com/office/drawing/2014/main" id="{865F72CE-F85B-40F5-B7E3-30ABE4B38204}"/>
              </a:ext>
            </a:extLst>
          </p:cNvPr>
          <p:cNvPicPr>
            <a:picLocks noChangeAspect="1"/>
          </p:cNvPicPr>
          <p:nvPr/>
        </p:nvPicPr>
        <p:blipFill>
          <a:blip r:embed="rId3"/>
          <a:stretch>
            <a:fillRect/>
          </a:stretch>
        </p:blipFill>
        <p:spPr>
          <a:xfrm>
            <a:off x="2590775" y="1661421"/>
            <a:ext cx="4817452" cy="5132411"/>
          </a:xfrm>
          <a:prstGeom prst="rect">
            <a:avLst/>
          </a:prstGeom>
        </p:spPr>
      </p:pic>
      <p:sp>
        <p:nvSpPr>
          <p:cNvPr id="6" name="TextBox 5">
            <a:extLst>
              <a:ext uri="{FF2B5EF4-FFF2-40B4-BE49-F238E27FC236}">
                <a16:creationId xmlns:a16="http://schemas.microsoft.com/office/drawing/2014/main" id="{BEAAD32A-B24D-465F-AAFC-F88AC9374AFB}"/>
              </a:ext>
            </a:extLst>
          </p:cNvPr>
          <p:cNvSpPr txBox="1"/>
          <p:nvPr/>
        </p:nvSpPr>
        <p:spPr>
          <a:xfrm>
            <a:off x="8130012" y="2551121"/>
            <a:ext cx="3417852"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Medicaid Prepaid Health Plans will be required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NC DHHS encouraging statewide adoption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rPr>
              <a:t>Questions in other domains also available from NC DHHS report from April 2018</a:t>
            </a:r>
          </a:p>
        </p:txBody>
      </p:sp>
    </p:spTree>
    <p:extLst>
      <p:ext uri="{BB962C8B-B14F-4D97-AF65-F5344CB8AC3E}">
        <p14:creationId xmlns:p14="http://schemas.microsoft.com/office/powerpoint/2010/main" val="308411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6577-0A86-D74E-9129-3DE30F521C15}"/>
              </a:ext>
            </a:extLst>
          </p:cNvPr>
          <p:cNvSpPr>
            <a:spLocks noGrp="1"/>
          </p:cNvSpPr>
          <p:nvPr>
            <p:ph type="title"/>
          </p:nvPr>
        </p:nvSpPr>
        <p:spPr/>
        <p:txBody>
          <a:bodyPr/>
          <a:lstStyle/>
          <a:p>
            <a:r>
              <a:rPr lang="en-US" dirty="0">
                <a:latin typeface="+mj-lt"/>
              </a:rPr>
              <a:t>Referral Process</a:t>
            </a:r>
          </a:p>
        </p:txBody>
      </p:sp>
      <p:sp>
        <p:nvSpPr>
          <p:cNvPr id="4" name="Slide Number Placeholder 3">
            <a:extLst>
              <a:ext uri="{FF2B5EF4-FFF2-40B4-BE49-F238E27FC236}">
                <a16:creationId xmlns:a16="http://schemas.microsoft.com/office/drawing/2014/main" id="{BFE35145-16B2-C541-8C5B-F0A61479B0BD}"/>
              </a:ext>
            </a:extLst>
          </p:cNvPr>
          <p:cNvSpPr>
            <a:spLocks noGrp="1"/>
          </p:cNvSpPr>
          <p:nvPr>
            <p:ph type="sldNum" idx="4294967295"/>
          </p:nvPr>
        </p:nvSpPr>
        <p:spPr>
          <a:xfrm>
            <a:off x="11460163" y="6218238"/>
            <a:ext cx="731837" cy="5238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a:extLst>
              <a:ext uri="{FF2B5EF4-FFF2-40B4-BE49-F238E27FC236}">
                <a16:creationId xmlns:a16="http://schemas.microsoft.com/office/drawing/2014/main" id="{DF54C1BC-2189-7F40-8029-B8380F97D734}"/>
              </a:ext>
            </a:extLst>
          </p:cNvPr>
          <p:cNvSpPr/>
          <p:nvPr/>
        </p:nvSpPr>
        <p:spPr>
          <a:xfrm>
            <a:off x="523875" y="2016844"/>
            <a:ext cx="9829761" cy="26187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9594"/>
                </a:solidFill>
                <a:effectLst/>
                <a:uLnTx/>
                <a:uFillTx/>
                <a:latin typeface="Avenir Light" panose="020B0402020203020204" pitchFamily="34" charset="77"/>
                <a:ea typeface="+mn-ea"/>
                <a:cs typeface="+mn-cs"/>
              </a:rPr>
              <a:t>NCCARE360</a:t>
            </a:r>
            <a:r>
              <a:rPr kumimoji="0" lang="en-US" sz="2400" b="0" i="0" u="none" strike="noStrike" kern="1200" cap="none" spc="0" normalizeH="0" baseline="0" noProof="0" dirty="0">
                <a:ln>
                  <a:noFill/>
                </a:ln>
                <a:solidFill>
                  <a:srgbClr val="4F9594"/>
                </a:solidFill>
                <a:effectLst/>
                <a:uLnTx/>
                <a:uFillTx/>
                <a:latin typeface="Avenir Light" panose="020B0402020203020204" pitchFamily="34" charset="77"/>
                <a:ea typeface="+mn-ea"/>
                <a:cs typeface="+mn-cs"/>
              </a:rPr>
              <a:t> </a:t>
            </a:r>
            <a:r>
              <a:rPr kumimoji="0" lang="en-US" sz="2400" b="0" i="0" u="none" strike="noStrike" kern="1200" cap="none" spc="0" normalizeH="0" baseline="0" noProof="0" dirty="0">
                <a:ln>
                  <a:noFill/>
                </a:ln>
                <a:effectLst/>
                <a:uLnTx/>
                <a:uFillTx/>
                <a:latin typeface="Avenir Light" panose="020B0402020203020204" pitchFamily="34" charset="77"/>
                <a:ea typeface="+mn-ea"/>
                <a:cs typeface="+mn-cs"/>
              </a:rPr>
              <a:t>is the first statewide coordinated network that includes a robust data repository of shared resources and connects healthcare and human services providers together to collectively provide the opportunity for health to North Carolinians.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venir Light" panose="020B0402020203020204" pitchFamily="34" charset="77"/>
                <a:ea typeface="+mn-ea"/>
                <a:cs typeface="+mn-cs"/>
              </a:rPr>
              <a:t> </a:t>
            </a:r>
            <a:endParaRPr kumimoji="0" lang="en-US" sz="2667" b="0" i="0" u="none" strike="noStrike" kern="1200" cap="none" spc="0" normalizeH="0" baseline="0" noProof="0" dirty="0">
              <a:ln>
                <a:noFill/>
              </a:ln>
              <a:solidFill>
                <a:prstClr val="black"/>
              </a:solidFill>
              <a:effectLst/>
              <a:uLnTx/>
              <a:uFillTx/>
              <a:latin typeface="Avenir Light" panose="020B0402020203020204" pitchFamily="34" charset="77"/>
              <a:ea typeface="+mn-ea"/>
              <a:cs typeface="+mn-cs"/>
            </a:endParaRPr>
          </a:p>
          <a:p>
            <a:pPr marL="0" marR="0" lvl="0" indent="0" algn="l" defTabSz="914400" rtl="0" eaLnBrk="1" fontAlgn="auto" latinLnBrk="0" hangingPunct="1">
              <a:lnSpc>
                <a:spcPct val="100000"/>
              </a:lnSpc>
              <a:spcBef>
                <a:spcPts val="2133"/>
              </a:spcBef>
              <a:spcAft>
                <a:spcPts val="0"/>
              </a:spcAft>
              <a:buClrTx/>
              <a:buSzTx/>
              <a:buFontTx/>
              <a:buNone/>
              <a:tabLst/>
              <a:defRPr/>
            </a:pPr>
            <a:r>
              <a:rPr kumimoji="0" lang="en-US" sz="2667" b="1" i="0" u="none" strike="noStrike" kern="1200" cap="none" spc="0" normalizeH="0" baseline="0" noProof="0" dirty="0">
                <a:ln>
                  <a:noFill/>
                </a:ln>
                <a:solidFill>
                  <a:srgbClr val="4F9594"/>
                </a:solidFill>
                <a:effectLst/>
                <a:uLnTx/>
                <a:uFillTx/>
                <a:latin typeface="Avenir Light" panose="020B0402020203020204" pitchFamily="34" charset="77"/>
                <a:ea typeface="+mn-ea"/>
                <a:cs typeface="+mn-cs"/>
              </a:rPr>
              <a:t>NCCARE360 Partners:</a:t>
            </a:r>
          </a:p>
        </p:txBody>
      </p:sp>
      <p:pic>
        <p:nvPicPr>
          <p:cNvPr id="5" name="Picture 4">
            <a:extLst>
              <a:ext uri="{FF2B5EF4-FFF2-40B4-BE49-F238E27FC236}">
                <a16:creationId xmlns:a16="http://schemas.microsoft.com/office/drawing/2014/main" id="{5FBDEEBF-40DF-9C4C-81B2-F831A9FF0817}"/>
              </a:ext>
            </a:extLst>
          </p:cNvPr>
          <p:cNvPicPr>
            <a:picLocks noChangeAspect="1"/>
          </p:cNvPicPr>
          <p:nvPr/>
        </p:nvPicPr>
        <p:blipFill>
          <a:blip r:embed="rId3"/>
          <a:stretch>
            <a:fillRect/>
          </a:stretch>
        </p:blipFill>
        <p:spPr>
          <a:xfrm>
            <a:off x="152169" y="4714676"/>
            <a:ext cx="2388003" cy="796000"/>
          </a:xfrm>
          <a:prstGeom prst="rect">
            <a:avLst/>
          </a:prstGeom>
        </p:spPr>
      </p:pic>
      <p:pic>
        <p:nvPicPr>
          <p:cNvPr id="9" name="Picture 8">
            <a:extLst>
              <a:ext uri="{FF2B5EF4-FFF2-40B4-BE49-F238E27FC236}">
                <a16:creationId xmlns:a16="http://schemas.microsoft.com/office/drawing/2014/main" id="{F48E160F-ADEC-B747-AA87-F24BD57690F1}"/>
              </a:ext>
            </a:extLst>
          </p:cNvPr>
          <p:cNvPicPr>
            <a:picLocks noChangeAspect="1"/>
          </p:cNvPicPr>
          <p:nvPr/>
        </p:nvPicPr>
        <p:blipFill>
          <a:blip r:embed="rId4"/>
          <a:stretch>
            <a:fillRect/>
          </a:stretch>
        </p:blipFill>
        <p:spPr>
          <a:xfrm>
            <a:off x="2693981" y="4815705"/>
            <a:ext cx="2144108" cy="525977"/>
          </a:xfrm>
          <a:prstGeom prst="rect">
            <a:avLst/>
          </a:prstGeom>
        </p:spPr>
      </p:pic>
      <p:pic>
        <p:nvPicPr>
          <p:cNvPr id="11" name="Picture 10">
            <a:extLst>
              <a:ext uri="{FF2B5EF4-FFF2-40B4-BE49-F238E27FC236}">
                <a16:creationId xmlns:a16="http://schemas.microsoft.com/office/drawing/2014/main" id="{0F3F4DBC-3B87-B340-94F4-9DB240DBA6CB}"/>
              </a:ext>
            </a:extLst>
          </p:cNvPr>
          <p:cNvPicPr>
            <a:picLocks noChangeAspect="1"/>
          </p:cNvPicPr>
          <p:nvPr/>
        </p:nvPicPr>
        <p:blipFill>
          <a:blip r:embed="rId5"/>
          <a:stretch>
            <a:fillRect/>
          </a:stretch>
        </p:blipFill>
        <p:spPr>
          <a:xfrm>
            <a:off x="4988335" y="4601432"/>
            <a:ext cx="1812263" cy="912979"/>
          </a:xfrm>
          <a:prstGeom prst="rect">
            <a:avLst/>
          </a:prstGeom>
        </p:spPr>
      </p:pic>
      <p:pic>
        <p:nvPicPr>
          <p:cNvPr id="13" name="Picture 12">
            <a:extLst>
              <a:ext uri="{FF2B5EF4-FFF2-40B4-BE49-F238E27FC236}">
                <a16:creationId xmlns:a16="http://schemas.microsoft.com/office/drawing/2014/main" id="{C4E85CAA-876B-F543-8B83-10ED410485C3}"/>
              </a:ext>
            </a:extLst>
          </p:cNvPr>
          <p:cNvPicPr>
            <a:picLocks noChangeAspect="1"/>
          </p:cNvPicPr>
          <p:nvPr/>
        </p:nvPicPr>
        <p:blipFill>
          <a:blip r:embed="rId6"/>
          <a:stretch>
            <a:fillRect/>
          </a:stretch>
        </p:blipFill>
        <p:spPr>
          <a:xfrm>
            <a:off x="6079067" y="3403600"/>
            <a:ext cx="33867" cy="50800"/>
          </a:xfrm>
          <a:prstGeom prst="rect">
            <a:avLst/>
          </a:prstGeom>
        </p:spPr>
      </p:pic>
      <p:pic>
        <p:nvPicPr>
          <p:cNvPr id="15" name="Picture 14">
            <a:extLst>
              <a:ext uri="{FF2B5EF4-FFF2-40B4-BE49-F238E27FC236}">
                <a16:creationId xmlns:a16="http://schemas.microsoft.com/office/drawing/2014/main" id="{8AEC7DD6-A116-CC44-96AE-D2EDA74AF545}"/>
              </a:ext>
            </a:extLst>
          </p:cNvPr>
          <p:cNvPicPr>
            <a:picLocks noChangeAspect="1"/>
          </p:cNvPicPr>
          <p:nvPr/>
        </p:nvPicPr>
        <p:blipFill>
          <a:blip r:embed="rId7"/>
          <a:stretch>
            <a:fillRect/>
          </a:stretch>
        </p:blipFill>
        <p:spPr>
          <a:xfrm>
            <a:off x="6908805" y="4709318"/>
            <a:ext cx="2246481" cy="765177"/>
          </a:xfrm>
          <a:prstGeom prst="rect">
            <a:avLst/>
          </a:prstGeom>
        </p:spPr>
      </p:pic>
      <p:pic>
        <p:nvPicPr>
          <p:cNvPr id="19" name="Picture 18">
            <a:extLst>
              <a:ext uri="{FF2B5EF4-FFF2-40B4-BE49-F238E27FC236}">
                <a16:creationId xmlns:a16="http://schemas.microsoft.com/office/drawing/2014/main" id="{698DDBAE-EC1D-9E4A-9BC3-2385926911D2}"/>
              </a:ext>
            </a:extLst>
          </p:cNvPr>
          <p:cNvPicPr>
            <a:picLocks noChangeAspect="1"/>
          </p:cNvPicPr>
          <p:nvPr/>
        </p:nvPicPr>
        <p:blipFill>
          <a:blip r:embed="rId8"/>
          <a:stretch>
            <a:fillRect/>
          </a:stretch>
        </p:blipFill>
        <p:spPr>
          <a:xfrm>
            <a:off x="9229915" y="4345802"/>
            <a:ext cx="1492500" cy="1492500"/>
          </a:xfrm>
          <a:prstGeom prst="rect">
            <a:avLst/>
          </a:prstGeom>
        </p:spPr>
      </p:pic>
      <p:pic>
        <p:nvPicPr>
          <p:cNvPr id="21" name="Picture 20">
            <a:extLst>
              <a:ext uri="{FF2B5EF4-FFF2-40B4-BE49-F238E27FC236}">
                <a16:creationId xmlns:a16="http://schemas.microsoft.com/office/drawing/2014/main" id="{0E51D445-CC89-354A-B0C6-764CC0F768CA}"/>
              </a:ext>
            </a:extLst>
          </p:cNvPr>
          <p:cNvPicPr>
            <a:picLocks noChangeAspect="1"/>
          </p:cNvPicPr>
          <p:nvPr/>
        </p:nvPicPr>
        <p:blipFill>
          <a:blip r:embed="rId9"/>
          <a:stretch>
            <a:fillRect/>
          </a:stretch>
        </p:blipFill>
        <p:spPr>
          <a:xfrm>
            <a:off x="10595935" y="4642932"/>
            <a:ext cx="1412635" cy="1001933"/>
          </a:xfrm>
          <a:prstGeom prst="rect">
            <a:avLst/>
          </a:prstGeom>
        </p:spPr>
      </p:pic>
      <p:sp>
        <p:nvSpPr>
          <p:cNvPr id="3" name="Rectangle 2">
            <a:extLst>
              <a:ext uri="{FF2B5EF4-FFF2-40B4-BE49-F238E27FC236}">
                <a16:creationId xmlns:a16="http://schemas.microsoft.com/office/drawing/2014/main" id="{D721717A-786B-4BBF-9E61-5197159F99A4}"/>
              </a:ext>
            </a:extLst>
          </p:cNvPr>
          <p:cNvSpPr/>
          <p:nvPr/>
        </p:nvSpPr>
        <p:spPr>
          <a:xfrm>
            <a:off x="4391025" y="6391275"/>
            <a:ext cx="2781300" cy="351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438D043-EED7-4152-ABAF-585D107F1ADA}"/>
              </a:ext>
            </a:extLst>
          </p:cNvPr>
          <p:cNvPicPr>
            <a:picLocks noChangeAspect="1"/>
          </p:cNvPicPr>
          <p:nvPr/>
        </p:nvPicPr>
        <p:blipFill>
          <a:blip r:embed="rId10"/>
          <a:stretch>
            <a:fillRect/>
          </a:stretch>
        </p:blipFill>
        <p:spPr>
          <a:xfrm>
            <a:off x="7172325" y="242780"/>
            <a:ext cx="3761956" cy="1700320"/>
          </a:xfrm>
          <a:prstGeom prst="rect">
            <a:avLst/>
          </a:prstGeom>
        </p:spPr>
      </p:pic>
    </p:spTree>
    <p:extLst>
      <p:ext uri="{BB962C8B-B14F-4D97-AF65-F5344CB8AC3E}">
        <p14:creationId xmlns:p14="http://schemas.microsoft.com/office/powerpoint/2010/main" val="7861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1549-873C-4D5F-AEBA-827BC7ADD6D2}"/>
              </a:ext>
            </a:extLst>
          </p:cNvPr>
          <p:cNvSpPr>
            <a:spLocks noGrp="1"/>
          </p:cNvSpPr>
          <p:nvPr>
            <p:ph type="title"/>
          </p:nvPr>
        </p:nvSpPr>
        <p:spPr/>
        <p:txBody>
          <a:bodyPr/>
          <a:lstStyle/>
          <a:p>
            <a:r>
              <a:rPr lang="en-US" dirty="0">
                <a:latin typeface="+mj-lt"/>
              </a:rPr>
              <a:t>Navigation Services</a:t>
            </a:r>
          </a:p>
        </p:txBody>
      </p:sp>
      <p:sp>
        <p:nvSpPr>
          <p:cNvPr id="3" name="Content Placeholder 2">
            <a:extLst>
              <a:ext uri="{FF2B5EF4-FFF2-40B4-BE49-F238E27FC236}">
                <a16:creationId xmlns:a16="http://schemas.microsoft.com/office/drawing/2014/main" id="{1063F5B7-EC17-4DEC-BDB2-CBADCEAC4A40}"/>
              </a:ext>
            </a:extLst>
          </p:cNvPr>
          <p:cNvSpPr>
            <a:spLocks noGrp="1"/>
          </p:cNvSpPr>
          <p:nvPr>
            <p:ph idx="1"/>
          </p:nvPr>
        </p:nvSpPr>
        <p:spPr/>
        <p:txBody>
          <a:bodyPr/>
          <a:lstStyle/>
          <a:p>
            <a:pPr marL="0" indent="0">
              <a:buNone/>
            </a:pPr>
            <a:r>
              <a:rPr lang="en-US" dirty="0"/>
              <a:t>Assistance for clients who have trouble accessing community services</a:t>
            </a:r>
          </a:p>
          <a:p>
            <a:r>
              <a:rPr lang="en-US" dirty="0"/>
              <a:t>Within Medicaid Prepaid Health Plans</a:t>
            </a:r>
          </a:p>
          <a:p>
            <a:pPr lvl="1"/>
            <a:r>
              <a:rPr lang="en-US" dirty="0"/>
              <a:t>Prepaid Health Plans will receive per member per month payments that will support the implementation of screening, referral, navigation assistance</a:t>
            </a:r>
          </a:p>
          <a:p>
            <a:r>
              <a:rPr lang="en-US" dirty="0"/>
              <a:t>Many health systems and larger health care provider practices, as well as human service organizations, have care managers who may be able to meet some of the need for navigation services.</a:t>
            </a:r>
          </a:p>
        </p:txBody>
      </p:sp>
    </p:spTree>
    <p:extLst>
      <p:ext uri="{BB962C8B-B14F-4D97-AF65-F5344CB8AC3E}">
        <p14:creationId xmlns:p14="http://schemas.microsoft.com/office/powerpoint/2010/main" val="127507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1549-873C-4D5F-AEBA-827BC7ADD6D2}"/>
              </a:ext>
            </a:extLst>
          </p:cNvPr>
          <p:cNvSpPr>
            <a:spLocks noGrp="1"/>
          </p:cNvSpPr>
          <p:nvPr>
            <p:ph type="title"/>
          </p:nvPr>
        </p:nvSpPr>
        <p:spPr/>
        <p:txBody>
          <a:bodyPr>
            <a:normAutofit fontScale="90000"/>
          </a:bodyPr>
          <a:lstStyle/>
          <a:p>
            <a:r>
              <a:rPr lang="en-US" dirty="0">
                <a:latin typeface="+mj-lt"/>
              </a:rPr>
              <a:t>Tracking, Outcomes, Financing and Governance: Non-Medicaid  </a:t>
            </a:r>
          </a:p>
        </p:txBody>
      </p:sp>
      <p:sp>
        <p:nvSpPr>
          <p:cNvPr id="3" name="Content Placeholder 2">
            <a:extLst>
              <a:ext uri="{FF2B5EF4-FFF2-40B4-BE49-F238E27FC236}">
                <a16:creationId xmlns:a16="http://schemas.microsoft.com/office/drawing/2014/main" id="{1063F5B7-EC17-4DEC-BDB2-CBADCEAC4A40}"/>
              </a:ext>
            </a:extLst>
          </p:cNvPr>
          <p:cNvSpPr>
            <a:spLocks noGrp="1"/>
          </p:cNvSpPr>
          <p:nvPr>
            <p:ph idx="1"/>
          </p:nvPr>
        </p:nvSpPr>
        <p:spPr/>
        <p:txBody>
          <a:bodyPr/>
          <a:lstStyle/>
          <a:p>
            <a:pPr marL="0" indent="0">
              <a:buNone/>
            </a:pPr>
            <a:r>
              <a:rPr lang="en-US" dirty="0"/>
              <a:t>Will vary greatly across ACC models</a:t>
            </a:r>
          </a:p>
          <a:p>
            <a:pPr lvl="1"/>
            <a:r>
              <a:rPr lang="en-US" dirty="0"/>
              <a:t>Hope that NC Health Connex will be able to fill the tracking and outcomes piece of this work to some degree. </a:t>
            </a:r>
          </a:p>
          <a:p>
            <a:endParaRPr lang="en-US" dirty="0"/>
          </a:p>
          <a:p>
            <a:pPr marL="0" indent="0">
              <a:buNone/>
            </a:pPr>
            <a:endParaRPr lang="en-US" dirty="0"/>
          </a:p>
          <a:p>
            <a:pPr lvl="1"/>
            <a:r>
              <a:rPr lang="en-US" dirty="0"/>
              <a:t>Outcomes measures are important for understanding effectiveness of efforts and for showing impacts of the work that can be used to negotiate for long-term funding and sustainability.</a:t>
            </a:r>
          </a:p>
          <a:p>
            <a:endParaRPr lang="en-US" dirty="0"/>
          </a:p>
        </p:txBody>
      </p:sp>
      <p:pic>
        <p:nvPicPr>
          <p:cNvPr id="5" name="Picture 4">
            <a:extLst>
              <a:ext uri="{FF2B5EF4-FFF2-40B4-BE49-F238E27FC236}">
                <a16:creationId xmlns:a16="http://schemas.microsoft.com/office/drawing/2014/main" id="{DA0A652A-1E98-4011-9263-C86E086F30E8}"/>
              </a:ext>
            </a:extLst>
          </p:cNvPr>
          <p:cNvPicPr>
            <a:picLocks noChangeAspect="1"/>
          </p:cNvPicPr>
          <p:nvPr/>
        </p:nvPicPr>
        <p:blipFill>
          <a:blip r:embed="rId2"/>
          <a:stretch>
            <a:fillRect/>
          </a:stretch>
        </p:blipFill>
        <p:spPr>
          <a:xfrm>
            <a:off x="3214640" y="2980130"/>
            <a:ext cx="4848225" cy="942975"/>
          </a:xfrm>
          <a:prstGeom prst="rect">
            <a:avLst/>
          </a:prstGeom>
        </p:spPr>
      </p:pic>
    </p:spTree>
    <p:extLst>
      <p:ext uri="{BB962C8B-B14F-4D97-AF65-F5344CB8AC3E}">
        <p14:creationId xmlns:p14="http://schemas.microsoft.com/office/powerpoint/2010/main" val="143193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AC73F-6856-40D4-94F1-DE3F334641EB}"/>
              </a:ext>
            </a:extLst>
          </p:cNvPr>
          <p:cNvSpPr>
            <a:spLocks noGrp="1"/>
          </p:cNvSpPr>
          <p:nvPr>
            <p:ph type="title"/>
          </p:nvPr>
        </p:nvSpPr>
        <p:spPr/>
        <p:txBody>
          <a:bodyPr/>
          <a:lstStyle/>
          <a:p>
            <a:r>
              <a:rPr lang="en-US" dirty="0"/>
              <a:t>How Accountable Care Communities Fit into North Carolina’s Evolving Health Care System</a:t>
            </a:r>
          </a:p>
        </p:txBody>
      </p:sp>
      <p:sp>
        <p:nvSpPr>
          <p:cNvPr id="12" name="Text Placeholder 11">
            <a:extLst>
              <a:ext uri="{FF2B5EF4-FFF2-40B4-BE49-F238E27FC236}">
                <a16:creationId xmlns:a16="http://schemas.microsoft.com/office/drawing/2014/main" id="{AFA6936F-084C-4E1C-9C63-2691803BF62C}"/>
              </a:ext>
            </a:extLst>
          </p:cNvPr>
          <p:cNvSpPr>
            <a:spLocks noGrp="1"/>
          </p:cNvSpPr>
          <p:nvPr>
            <p:ph type="body" idx="1"/>
          </p:nvPr>
        </p:nvSpPr>
        <p:spPr>
          <a:xfrm>
            <a:off x="1657349" y="4981224"/>
            <a:ext cx="8877300" cy="1181100"/>
          </a:xfrm>
        </p:spPr>
        <p:txBody>
          <a:bodyPr>
            <a:normAutofit fontScale="85000" lnSpcReduction="20000"/>
          </a:bodyPr>
          <a:lstStyle/>
          <a:p>
            <a:pPr marL="342900" indent="-342900">
              <a:buFont typeface="Arial" panose="020B0604020202020204" pitchFamily="34" charset="0"/>
              <a:buChar char="•"/>
            </a:pPr>
            <a:r>
              <a:rPr lang="en-US" sz="2400" dirty="0"/>
              <a:t>NC DHHS has developed a framework for providing “Healthy Opportunities” to all North Carolinians that will build much of the infrastructure needed for accountable care communities</a:t>
            </a:r>
          </a:p>
          <a:p>
            <a:pPr marL="342900" indent="-342900">
              <a:buFont typeface="Arial" panose="020B0604020202020204" pitchFamily="34" charset="0"/>
              <a:buChar char="•"/>
            </a:pPr>
            <a:r>
              <a:rPr lang="en-US" sz="2400" dirty="0"/>
              <a:t>Healthy Opportunities Pilots</a:t>
            </a:r>
          </a:p>
        </p:txBody>
      </p:sp>
      <p:pic>
        <p:nvPicPr>
          <p:cNvPr id="19" name="Picture 18">
            <a:extLst>
              <a:ext uri="{FF2B5EF4-FFF2-40B4-BE49-F238E27FC236}">
                <a16:creationId xmlns:a16="http://schemas.microsoft.com/office/drawing/2014/main" id="{4EA0B0CC-6DF9-401E-BEB3-5D0B7B541E73}"/>
              </a:ext>
            </a:extLst>
          </p:cNvPr>
          <p:cNvPicPr>
            <a:picLocks noChangeAspect="1"/>
          </p:cNvPicPr>
          <p:nvPr/>
        </p:nvPicPr>
        <p:blipFill>
          <a:blip r:embed="rId2"/>
          <a:stretch>
            <a:fillRect/>
          </a:stretch>
        </p:blipFill>
        <p:spPr>
          <a:xfrm>
            <a:off x="1850342" y="1802244"/>
            <a:ext cx="8491315" cy="2977065"/>
          </a:xfrm>
          <a:prstGeom prst="rect">
            <a:avLst/>
          </a:prstGeom>
        </p:spPr>
      </p:pic>
    </p:spTree>
    <p:extLst>
      <p:ext uri="{BB962C8B-B14F-4D97-AF65-F5344CB8AC3E}">
        <p14:creationId xmlns:p14="http://schemas.microsoft.com/office/powerpoint/2010/main" val="203695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FA828F-6231-44FD-8A23-A7B087E0A4ED}"/>
              </a:ext>
            </a:extLst>
          </p:cNvPr>
          <p:cNvSpPr>
            <a:spLocks noGrp="1"/>
          </p:cNvSpPr>
          <p:nvPr>
            <p:ph type="title"/>
          </p:nvPr>
        </p:nvSpPr>
        <p:spPr>
          <a:xfrm>
            <a:off x="1086793" y="226878"/>
            <a:ext cx="10018414" cy="1036850"/>
          </a:xfrm>
        </p:spPr>
        <p:txBody>
          <a:bodyPr>
            <a:noAutofit/>
          </a:bodyPr>
          <a:lstStyle/>
          <a:p>
            <a:r>
              <a:rPr lang="en-US" sz="4300" dirty="0"/>
              <a:t>ACC Core Features Supported by NC DHHS</a:t>
            </a:r>
          </a:p>
        </p:txBody>
      </p:sp>
      <p:sp>
        <p:nvSpPr>
          <p:cNvPr id="9" name="Text Placeholder 8">
            <a:extLst>
              <a:ext uri="{FF2B5EF4-FFF2-40B4-BE49-F238E27FC236}">
                <a16:creationId xmlns:a16="http://schemas.microsoft.com/office/drawing/2014/main" id="{A30E5807-4561-488D-9C0D-A58A841F34E7}"/>
              </a:ext>
            </a:extLst>
          </p:cNvPr>
          <p:cNvSpPr>
            <a:spLocks noGrp="1"/>
          </p:cNvSpPr>
          <p:nvPr>
            <p:ph type="body" sz="half" idx="2"/>
          </p:nvPr>
        </p:nvSpPr>
        <p:spPr/>
        <p:txBody>
          <a:bodyPr>
            <a:normAutofit/>
          </a:bodyPr>
          <a:lstStyle/>
          <a:p>
            <a:pPr marL="342900" lvl="0" indent="-342900">
              <a:spcBef>
                <a:spcPts val="600"/>
              </a:spcBef>
              <a:buFont typeface="Wingdings" panose="05000000000000000000" pitchFamily="2" charset="2"/>
              <a:buChar char="ü"/>
            </a:pPr>
            <a:r>
              <a:rPr lang="en-US" b="1" dirty="0"/>
              <a:t>Assessment of Community Health</a:t>
            </a:r>
          </a:p>
          <a:p>
            <a:pPr marL="342900" lvl="0" indent="-342900">
              <a:spcBef>
                <a:spcPts val="600"/>
              </a:spcBef>
              <a:buFont typeface="Wingdings" panose="05000000000000000000" pitchFamily="2" charset="2"/>
              <a:buChar char="q"/>
            </a:pPr>
            <a:r>
              <a:rPr lang="en-US" b="1" dirty="0"/>
              <a:t>Education and Advocacy</a:t>
            </a:r>
          </a:p>
          <a:p>
            <a:pPr marL="342900" lvl="0" indent="-342900">
              <a:spcBef>
                <a:spcPts val="600"/>
              </a:spcBef>
              <a:buFont typeface="Wingdings" panose="05000000000000000000" pitchFamily="2" charset="2"/>
              <a:buChar char="ü"/>
            </a:pPr>
            <a:r>
              <a:rPr lang="en-US" b="1" dirty="0"/>
              <a:t>Screening Tool</a:t>
            </a:r>
          </a:p>
          <a:p>
            <a:pPr marL="342900" lvl="0" indent="-342900">
              <a:spcBef>
                <a:spcPts val="600"/>
              </a:spcBef>
              <a:buFont typeface="Wingdings" panose="05000000000000000000" pitchFamily="2" charset="2"/>
              <a:buChar char="ü"/>
            </a:pPr>
            <a:r>
              <a:rPr lang="en-US" b="1" dirty="0"/>
              <a:t>Referral Process</a:t>
            </a:r>
          </a:p>
          <a:p>
            <a:pPr marL="342900" lvl="0" indent="-342900">
              <a:spcBef>
                <a:spcPts val="600"/>
              </a:spcBef>
              <a:buFont typeface="Wingdings" panose="05000000000000000000" pitchFamily="2" charset="2"/>
              <a:buChar char="ü"/>
            </a:pPr>
            <a:r>
              <a:rPr lang="en-US" b="1" dirty="0"/>
              <a:t>Navigation Services</a:t>
            </a:r>
          </a:p>
          <a:p>
            <a:pPr marL="342900" lvl="0" indent="-342900">
              <a:spcBef>
                <a:spcPts val="600"/>
              </a:spcBef>
              <a:buFont typeface="Wingdings" panose="05000000000000000000" pitchFamily="2" charset="2"/>
              <a:buChar char="ü"/>
            </a:pPr>
            <a:r>
              <a:rPr lang="en-US" b="1" dirty="0"/>
              <a:t>Tracking System</a:t>
            </a:r>
          </a:p>
          <a:p>
            <a:pPr marL="342900" lvl="0" indent="-342900">
              <a:spcBef>
                <a:spcPts val="600"/>
              </a:spcBef>
              <a:buFont typeface="Wingdings" panose="05000000000000000000" pitchFamily="2" charset="2"/>
              <a:buChar char="ü"/>
            </a:pPr>
            <a:r>
              <a:rPr lang="en-US" b="1" dirty="0"/>
              <a:t>Outcomes Data and Analysis</a:t>
            </a:r>
          </a:p>
          <a:p>
            <a:pPr marL="342900" lvl="0" indent="-342900">
              <a:spcBef>
                <a:spcPts val="600"/>
              </a:spcBef>
              <a:buFont typeface="Wingdings" panose="05000000000000000000" pitchFamily="2" charset="2"/>
              <a:buChar char="ü"/>
            </a:pPr>
            <a:r>
              <a:rPr lang="en-US" b="1" dirty="0"/>
              <a:t>Financing</a:t>
            </a:r>
          </a:p>
          <a:p>
            <a:pPr marL="342900" lvl="0" indent="-342900">
              <a:spcBef>
                <a:spcPts val="600"/>
              </a:spcBef>
              <a:buFont typeface="Wingdings" panose="05000000000000000000" pitchFamily="2" charset="2"/>
              <a:buChar char="q"/>
            </a:pPr>
            <a:r>
              <a:rPr lang="en-US" b="1" dirty="0"/>
              <a:t>Governance</a:t>
            </a:r>
            <a:endParaRPr lang="en-US" dirty="0"/>
          </a:p>
        </p:txBody>
      </p:sp>
      <p:pic>
        <p:nvPicPr>
          <p:cNvPr id="14" name="Picture 13">
            <a:extLst>
              <a:ext uri="{FF2B5EF4-FFF2-40B4-BE49-F238E27FC236}">
                <a16:creationId xmlns:a16="http://schemas.microsoft.com/office/drawing/2014/main" id="{13A4BCA9-A0D5-4406-AA30-1773892BB34A}"/>
              </a:ext>
            </a:extLst>
          </p:cNvPr>
          <p:cNvPicPr>
            <a:picLocks noChangeAspect="1"/>
          </p:cNvPicPr>
          <p:nvPr/>
        </p:nvPicPr>
        <p:blipFill>
          <a:blip r:embed="rId2"/>
          <a:stretch>
            <a:fillRect/>
          </a:stretch>
        </p:blipFill>
        <p:spPr>
          <a:xfrm>
            <a:off x="4972040" y="1609214"/>
            <a:ext cx="836293" cy="1181430"/>
          </a:xfrm>
          <a:prstGeom prst="rect">
            <a:avLst/>
          </a:prstGeom>
        </p:spPr>
      </p:pic>
      <p:pic>
        <p:nvPicPr>
          <p:cNvPr id="20" name="Picture 19">
            <a:extLst>
              <a:ext uri="{FF2B5EF4-FFF2-40B4-BE49-F238E27FC236}">
                <a16:creationId xmlns:a16="http://schemas.microsoft.com/office/drawing/2014/main" id="{41E85E8F-A53D-4BDF-B3F0-296CF033311D}"/>
              </a:ext>
            </a:extLst>
          </p:cNvPr>
          <p:cNvPicPr>
            <a:picLocks noChangeAspect="1"/>
          </p:cNvPicPr>
          <p:nvPr/>
        </p:nvPicPr>
        <p:blipFill>
          <a:blip r:embed="rId3"/>
          <a:stretch>
            <a:fillRect/>
          </a:stretch>
        </p:blipFill>
        <p:spPr>
          <a:xfrm>
            <a:off x="9180841" y="1609214"/>
            <a:ext cx="2401804" cy="2558613"/>
          </a:xfrm>
          <a:prstGeom prst="rect">
            <a:avLst/>
          </a:prstGeom>
        </p:spPr>
      </p:pic>
      <p:pic>
        <p:nvPicPr>
          <p:cNvPr id="21" name="Picture 20">
            <a:extLst>
              <a:ext uri="{FF2B5EF4-FFF2-40B4-BE49-F238E27FC236}">
                <a16:creationId xmlns:a16="http://schemas.microsoft.com/office/drawing/2014/main" id="{392E83F2-BDBB-4D91-A1F5-FC1F2E2DB17C}"/>
              </a:ext>
            </a:extLst>
          </p:cNvPr>
          <p:cNvPicPr>
            <a:picLocks noChangeAspect="1"/>
          </p:cNvPicPr>
          <p:nvPr/>
        </p:nvPicPr>
        <p:blipFill>
          <a:blip r:embed="rId4"/>
          <a:stretch>
            <a:fillRect/>
          </a:stretch>
        </p:blipFill>
        <p:spPr>
          <a:xfrm>
            <a:off x="6471113" y="2902814"/>
            <a:ext cx="2428629" cy="1097686"/>
          </a:xfrm>
          <a:prstGeom prst="rect">
            <a:avLst/>
          </a:prstGeom>
        </p:spPr>
      </p:pic>
      <p:sp>
        <p:nvSpPr>
          <p:cNvPr id="22" name="TextBox 21">
            <a:extLst>
              <a:ext uri="{FF2B5EF4-FFF2-40B4-BE49-F238E27FC236}">
                <a16:creationId xmlns:a16="http://schemas.microsoft.com/office/drawing/2014/main" id="{129714DD-BE1C-40EF-9A20-E0075FEE6422}"/>
              </a:ext>
            </a:extLst>
          </p:cNvPr>
          <p:cNvSpPr txBox="1"/>
          <p:nvPr/>
        </p:nvSpPr>
        <p:spPr>
          <a:xfrm>
            <a:off x="5900030" y="1620620"/>
            <a:ext cx="2061166" cy="646331"/>
          </a:xfrm>
          <a:prstGeom prst="rect">
            <a:avLst/>
          </a:prstGeom>
          <a:solidFill>
            <a:srgbClr val="7B983E"/>
          </a:solidFill>
        </p:spPr>
        <p:txBody>
          <a:bodyPr wrap="square" rtlCol="0">
            <a:spAutoFit/>
          </a:bodyPr>
          <a:lstStyle/>
          <a:p>
            <a:r>
              <a:rPr lang="en-US" dirty="0">
                <a:solidFill>
                  <a:schemeClr val="bg1"/>
                </a:solidFill>
              </a:rPr>
              <a:t>Community Health Assessments </a:t>
            </a:r>
          </a:p>
        </p:txBody>
      </p:sp>
      <p:cxnSp>
        <p:nvCxnSpPr>
          <p:cNvPr id="24" name="Straight Arrow Connector 23">
            <a:extLst>
              <a:ext uri="{FF2B5EF4-FFF2-40B4-BE49-F238E27FC236}">
                <a16:creationId xmlns:a16="http://schemas.microsoft.com/office/drawing/2014/main" id="{5ADE29F2-2DDE-46E9-A603-9397278D658E}"/>
              </a:ext>
            </a:extLst>
          </p:cNvPr>
          <p:cNvCxnSpPr>
            <a:cxnSpLocks/>
          </p:cNvCxnSpPr>
          <p:nvPr/>
        </p:nvCxnSpPr>
        <p:spPr>
          <a:xfrm flipV="1">
            <a:off x="3752850" y="2126512"/>
            <a:ext cx="1127494" cy="140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754E45A-A608-496C-BA58-65B9151973B4}"/>
              </a:ext>
            </a:extLst>
          </p:cNvPr>
          <p:cNvCxnSpPr>
            <a:cxnSpLocks/>
          </p:cNvCxnSpPr>
          <p:nvPr/>
        </p:nvCxnSpPr>
        <p:spPr>
          <a:xfrm flipV="1">
            <a:off x="3571875" y="2219807"/>
            <a:ext cx="5455167" cy="1209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CB42D07-489A-445B-8B24-354CC7818E1E}"/>
              </a:ext>
            </a:extLst>
          </p:cNvPr>
          <p:cNvCxnSpPr>
            <a:cxnSpLocks/>
          </p:cNvCxnSpPr>
          <p:nvPr/>
        </p:nvCxnSpPr>
        <p:spPr>
          <a:xfrm flipV="1">
            <a:off x="3752850" y="3324087"/>
            <a:ext cx="2590963" cy="457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3D413A-A75C-484A-998D-03D3D281A9F4}"/>
              </a:ext>
            </a:extLst>
          </p:cNvPr>
          <p:cNvCxnSpPr>
            <a:cxnSpLocks/>
          </p:cNvCxnSpPr>
          <p:nvPr/>
        </p:nvCxnSpPr>
        <p:spPr>
          <a:xfrm flipV="1">
            <a:off x="3800583" y="3668233"/>
            <a:ext cx="2543230" cy="837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E7B1F3C-427B-442F-99E6-7E80C9ADE748}"/>
              </a:ext>
            </a:extLst>
          </p:cNvPr>
          <p:cNvSpPr txBox="1"/>
          <p:nvPr/>
        </p:nvSpPr>
        <p:spPr>
          <a:xfrm>
            <a:off x="4771072" y="5543521"/>
            <a:ext cx="4128670" cy="369332"/>
          </a:xfrm>
          <a:prstGeom prst="rect">
            <a:avLst/>
          </a:prstGeom>
          <a:solidFill>
            <a:srgbClr val="005FA5"/>
          </a:solidFill>
        </p:spPr>
        <p:txBody>
          <a:bodyPr wrap="square" rtlCol="0">
            <a:spAutoFit/>
          </a:bodyPr>
          <a:lstStyle/>
          <a:p>
            <a:r>
              <a:rPr lang="en-US" dirty="0">
                <a:solidFill>
                  <a:schemeClr val="bg1"/>
                </a:solidFill>
              </a:rPr>
              <a:t>Medicaid Managed Care- Regional Pilots</a:t>
            </a:r>
            <a:endParaRPr lang="en-US" sz="1400" dirty="0">
              <a:solidFill>
                <a:schemeClr val="bg1"/>
              </a:solidFill>
            </a:endParaRPr>
          </a:p>
        </p:txBody>
      </p:sp>
      <p:cxnSp>
        <p:nvCxnSpPr>
          <p:cNvPr id="35" name="Straight Arrow Connector 34">
            <a:extLst>
              <a:ext uri="{FF2B5EF4-FFF2-40B4-BE49-F238E27FC236}">
                <a16:creationId xmlns:a16="http://schemas.microsoft.com/office/drawing/2014/main" id="{5D302322-944F-4FC8-96F0-B1C53365C03F}"/>
              </a:ext>
            </a:extLst>
          </p:cNvPr>
          <p:cNvCxnSpPr>
            <a:cxnSpLocks/>
          </p:cNvCxnSpPr>
          <p:nvPr/>
        </p:nvCxnSpPr>
        <p:spPr>
          <a:xfrm>
            <a:off x="2906216" y="5528494"/>
            <a:ext cx="1542060" cy="199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C50BFCB-DD52-44FD-9411-0CE1C251A7FC}"/>
              </a:ext>
            </a:extLst>
          </p:cNvPr>
          <p:cNvSpPr txBox="1"/>
          <p:nvPr/>
        </p:nvSpPr>
        <p:spPr>
          <a:xfrm>
            <a:off x="6191986" y="4330292"/>
            <a:ext cx="5390659" cy="646331"/>
          </a:xfrm>
          <a:prstGeom prst="rect">
            <a:avLst/>
          </a:prstGeom>
          <a:solidFill>
            <a:srgbClr val="F5A10B"/>
          </a:solidFill>
        </p:spPr>
        <p:txBody>
          <a:bodyPr wrap="square" rtlCol="0">
            <a:spAutoFit/>
          </a:bodyPr>
          <a:lstStyle/>
          <a:p>
            <a:r>
              <a:rPr lang="en-US" dirty="0">
                <a:solidFill>
                  <a:schemeClr val="bg1"/>
                </a:solidFill>
              </a:rPr>
              <a:t>Medicaid Managed Care core program element: Care Management</a:t>
            </a:r>
            <a:endParaRPr lang="en-US" sz="1400" dirty="0">
              <a:solidFill>
                <a:schemeClr val="bg1"/>
              </a:solidFill>
            </a:endParaRPr>
          </a:p>
        </p:txBody>
      </p:sp>
      <p:cxnSp>
        <p:nvCxnSpPr>
          <p:cNvPr id="39" name="Straight Arrow Connector 38">
            <a:extLst>
              <a:ext uri="{FF2B5EF4-FFF2-40B4-BE49-F238E27FC236}">
                <a16:creationId xmlns:a16="http://schemas.microsoft.com/office/drawing/2014/main" id="{29455388-D28E-4E8B-AD22-EB897B90008B}"/>
              </a:ext>
            </a:extLst>
          </p:cNvPr>
          <p:cNvCxnSpPr>
            <a:cxnSpLocks/>
          </p:cNvCxnSpPr>
          <p:nvPr/>
        </p:nvCxnSpPr>
        <p:spPr>
          <a:xfrm>
            <a:off x="4101631" y="4158132"/>
            <a:ext cx="1994369" cy="139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961FB64-9036-422A-81EB-B3F7CB85E062}"/>
              </a:ext>
            </a:extLst>
          </p:cNvPr>
          <p:cNvCxnSpPr>
            <a:cxnSpLocks/>
          </p:cNvCxnSpPr>
          <p:nvPr/>
        </p:nvCxnSpPr>
        <p:spPr>
          <a:xfrm>
            <a:off x="2811220" y="5149690"/>
            <a:ext cx="1824496" cy="474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D7709B0-EA68-4A58-8818-865BDD2742EB}"/>
              </a:ext>
            </a:extLst>
          </p:cNvPr>
          <p:cNvCxnSpPr>
            <a:cxnSpLocks/>
          </p:cNvCxnSpPr>
          <p:nvPr/>
        </p:nvCxnSpPr>
        <p:spPr>
          <a:xfrm>
            <a:off x="3908534" y="4975844"/>
            <a:ext cx="982492" cy="198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D323260-0652-4A01-9DAB-A5DEFB1F0869}"/>
              </a:ext>
            </a:extLst>
          </p:cNvPr>
          <p:cNvSpPr txBox="1"/>
          <p:nvPr/>
        </p:nvSpPr>
        <p:spPr>
          <a:xfrm>
            <a:off x="2884950" y="5273724"/>
            <a:ext cx="800100" cy="276999"/>
          </a:xfrm>
          <a:prstGeom prst="rect">
            <a:avLst/>
          </a:prstGeom>
          <a:noFill/>
        </p:spPr>
        <p:txBody>
          <a:bodyPr wrap="square" rtlCol="0">
            <a:spAutoFit/>
          </a:bodyPr>
          <a:lstStyle/>
          <a:p>
            <a:r>
              <a:rPr lang="en-US" sz="1200" cap="small" dirty="0">
                <a:solidFill>
                  <a:schemeClr val="accent5"/>
                </a:solidFill>
              </a:rPr>
              <a:t>Medicaid</a:t>
            </a:r>
          </a:p>
        </p:txBody>
      </p:sp>
      <p:sp>
        <p:nvSpPr>
          <p:cNvPr id="46" name="TextBox 45">
            <a:extLst>
              <a:ext uri="{FF2B5EF4-FFF2-40B4-BE49-F238E27FC236}">
                <a16:creationId xmlns:a16="http://schemas.microsoft.com/office/drawing/2014/main" id="{9A048C79-FB2C-40DA-A834-95247F2D37CC}"/>
              </a:ext>
            </a:extLst>
          </p:cNvPr>
          <p:cNvSpPr txBox="1"/>
          <p:nvPr/>
        </p:nvSpPr>
        <p:spPr>
          <a:xfrm>
            <a:off x="3074301" y="4957579"/>
            <a:ext cx="800100" cy="276999"/>
          </a:xfrm>
          <a:prstGeom prst="rect">
            <a:avLst/>
          </a:prstGeom>
          <a:noFill/>
        </p:spPr>
        <p:txBody>
          <a:bodyPr wrap="square" rtlCol="0">
            <a:spAutoFit/>
          </a:bodyPr>
          <a:lstStyle/>
          <a:p>
            <a:r>
              <a:rPr lang="en-US" sz="1200" cap="small" dirty="0">
                <a:solidFill>
                  <a:schemeClr val="accent5"/>
                </a:solidFill>
              </a:rPr>
              <a:t>Medicaid</a:t>
            </a:r>
          </a:p>
        </p:txBody>
      </p:sp>
      <p:sp>
        <p:nvSpPr>
          <p:cNvPr id="47" name="TextBox 46">
            <a:extLst>
              <a:ext uri="{FF2B5EF4-FFF2-40B4-BE49-F238E27FC236}">
                <a16:creationId xmlns:a16="http://schemas.microsoft.com/office/drawing/2014/main" id="{4882B5D5-F659-49DF-B8ED-BDF3E2F64033}"/>
              </a:ext>
            </a:extLst>
          </p:cNvPr>
          <p:cNvSpPr txBox="1"/>
          <p:nvPr/>
        </p:nvSpPr>
        <p:spPr>
          <a:xfrm>
            <a:off x="5442921" y="3938793"/>
            <a:ext cx="867530" cy="276999"/>
          </a:xfrm>
          <a:prstGeom prst="rect">
            <a:avLst/>
          </a:prstGeom>
          <a:noFill/>
        </p:spPr>
        <p:txBody>
          <a:bodyPr wrap="square" rtlCol="0">
            <a:spAutoFit/>
          </a:bodyPr>
          <a:lstStyle/>
          <a:p>
            <a:r>
              <a:rPr lang="en-US" sz="1200" cap="small" dirty="0">
                <a:solidFill>
                  <a:schemeClr val="accent5"/>
                </a:solidFill>
              </a:rPr>
              <a:t>Medicaid</a:t>
            </a:r>
          </a:p>
        </p:txBody>
      </p:sp>
      <p:sp>
        <p:nvSpPr>
          <p:cNvPr id="48" name="TextBox 47">
            <a:extLst>
              <a:ext uri="{FF2B5EF4-FFF2-40B4-BE49-F238E27FC236}">
                <a16:creationId xmlns:a16="http://schemas.microsoft.com/office/drawing/2014/main" id="{111C2650-7D36-415D-8FDC-1DB045D0F4B2}"/>
              </a:ext>
            </a:extLst>
          </p:cNvPr>
          <p:cNvSpPr txBox="1"/>
          <p:nvPr/>
        </p:nvSpPr>
        <p:spPr>
          <a:xfrm>
            <a:off x="4029532" y="4765142"/>
            <a:ext cx="800100" cy="276999"/>
          </a:xfrm>
          <a:prstGeom prst="rect">
            <a:avLst/>
          </a:prstGeom>
          <a:noFill/>
        </p:spPr>
        <p:txBody>
          <a:bodyPr wrap="square" rtlCol="0">
            <a:spAutoFit/>
          </a:bodyPr>
          <a:lstStyle/>
          <a:p>
            <a:r>
              <a:rPr lang="en-US" sz="1200" cap="small" dirty="0">
                <a:solidFill>
                  <a:schemeClr val="accent5"/>
                </a:solidFill>
              </a:rPr>
              <a:t>Medicaid</a:t>
            </a:r>
          </a:p>
        </p:txBody>
      </p:sp>
      <p:sp>
        <p:nvSpPr>
          <p:cNvPr id="27" name="TextBox 26">
            <a:extLst>
              <a:ext uri="{FF2B5EF4-FFF2-40B4-BE49-F238E27FC236}">
                <a16:creationId xmlns:a16="http://schemas.microsoft.com/office/drawing/2014/main" id="{C58B4966-B496-4692-A508-AD260ABD303F}"/>
              </a:ext>
            </a:extLst>
          </p:cNvPr>
          <p:cNvSpPr txBox="1"/>
          <p:nvPr/>
        </p:nvSpPr>
        <p:spPr>
          <a:xfrm>
            <a:off x="5072197" y="5054191"/>
            <a:ext cx="4667225" cy="369332"/>
          </a:xfrm>
          <a:prstGeom prst="rect">
            <a:avLst/>
          </a:prstGeom>
          <a:solidFill>
            <a:srgbClr val="88B4B5"/>
          </a:solidFill>
        </p:spPr>
        <p:txBody>
          <a:bodyPr wrap="square" rtlCol="0">
            <a:spAutoFit/>
          </a:bodyPr>
          <a:lstStyle/>
          <a:p>
            <a:r>
              <a:rPr lang="en-US" dirty="0">
                <a:solidFill>
                  <a:schemeClr val="bg1"/>
                </a:solidFill>
              </a:rPr>
              <a:t>HIE and Medicaid Transformation Evaluation</a:t>
            </a:r>
          </a:p>
        </p:txBody>
      </p:sp>
      <p:cxnSp>
        <p:nvCxnSpPr>
          <p:cNvPr id="30" name="Straight Arrow Connector 29">
            <a:extLst>
              <a:ext uri="{FF2B5EF4-FFF2-40B4-BE49-F238E27FC236}">
                <a16:creationId xmlns:a16="http://schemas.microsoft.com/office/drawing/2014/main" id="{A8FA8B07-70AC-421A-91F2-674B8D83E1F3}"/>
              </a:ext>
            </a:extLst>
          </p:cNvPr>
          <p:cNvCxnSpPr>
            <a:cxnSpLocks/>
          </p:cNvCxnSpPr>
          <p:nvPr/>
        </p:nvCxnSpPr>
        <p:spPr>
          <a:xfrm>
            <a:off x="3126406" y="5835410"/>
            <a:ext cx="1509310" cy="77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70C8633-C40E-4CAB-ADEA-9677DA701F8B}"/>
              </a:ext>
            </a:extLst>
          </p:cNvPr>
          <p:cNvSpPr txBox="1"/>
          <p:nvPr/>
        </p:nvSpPr>
        <p:spPr>
          <a:xfrm>
            <a:off x="3069249" y="5596249"/>
            <a:ext cx="800100" cy="276999"/>
          </a:xfrm>
          <a:prstGeom prst="rect">
            <a:avLst/>
          </a:prstGeom>
          <a:noFill/>
        </p:spPr>
        <p:txBody>
          <a:bodyPr wrap="square" rtlCol="0">
            <a:spAutoFit/>
          </a:bodyPr>
          <a:lstStyle/>
          <a:p>
            <a:r>
              <a:rPr lang="en-US" sz="1200" cap="small" dirty="0">
                <a:solidFill>
                  <a:schemeClr val="accent5"/>
                </a:solidFill>
              </a:rPr>
              <a:t>Medicaid</a:t>
            </a:r>
          </a:p>
        </p:txBody>
      </p:sp>
    </p:spTree>
    <p:extLst>
      <p:ext uri="{BB962C8B-B14F-4D97-AF65-F5344CB8AC3E}">
        <p14:creationId xmlns:p14="http://schemas.microsoft.com/office/powerpoint/2010/main" val="307628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6BF2B0-4C1C-4C1A-97DC-8C46A31DADC3}"/>
              </a:ext>
            </a:extLst>
          </p:cNvPr>
          <p:cNvSpPr>
            <a:spLocks noGrp="1"/>
          </p:cNvSpPr>
          <p:nvPr>
            <p:ph type="title"/>
          </p:nvPr>
        </p:nvSpPr>
        <p:spPr/>
        <p:txBody>
          <a:bodyPr>
            <a:normAutofit fontScale="90000"/>
          </a:bodyPr>
          <a:lstStyle/>
          <a:p>
            <a:r>
              <a:rPr lang="en-US" sz="4800" dirty="0"/>
              <a:t>Accountable Care Community Example</a:t>
            </a:r>
          </a:p>
        </p:txBody>
      </p:sp>
      <p:pic>
        <p:nvPicPr>
          <p:cNvPr id="10" name="Picture 9">
            <a:extLst>
              <a:ext uri="{FF2B5EF4-FFF2-40B4-BE49-F238E27FC236}">
                <a16:creationId xmlns:a16="http://schemas.microsoft.com/office/drawing/2014/main" id="{477A65FA-E20A-44DC-A814-954770F6A133}"/>
              </a:ext>
            </a:extLst>
          </p:cNvPr>
          <p:cNvPicPr>
            <a:picLocks noChangeAspect="1"/>
          </p:cNvPicPr>
          <p:nvPr/>
        </p:nvPicPr>
        <p:blipFill>
          <a:blip r:embed="rId2"/>
          <a:stretch>
            <a:fillRect/>
          </a:stretch>
        </p:blipFill>
        <p:spPr>
          <a:xfrm>
            <a:off x="185486" y="1538725"/>
            <a:ext cx="2995613" cy="1247742"/>
          </a:xfrm>
          <a:prstGeom prst="rect">
            <a:avLst/>
          </a:prstGeom>
        </p:spPr>
      </p:pic>
      <p:sp>
        <p:nvSpPr>
          <p:cNvPr id="7" name="Content Placeholder 6">
            <a:extLst>
              <a:ext uri="{FF2B5EF4-FFF2-40B4-BE49-F238E27FC236}">
                <a16:creationId xmlns:a16="http://schemas.microsoft.com/office/drawing/2014/main" id="{F487717A-1492-40F0-A55E-12ECD163F65B}"/>
              </a:ext>
            </a:extLst>
          </p:cNvPr>
          <p:cNvSpPr>
            <a:spLocks noGrp="1"/>
          </p:cNvSpPr>
          <p:nvPr>
            <p:ph sz="half" idx="2"/>
          </p:nvPr>
        </p:nvSpPr>
        <p:spPr>
          <a:xfrm>
            <a:off x="126554" y="2786467"/>
            <a:ext cx="6049655" cy="3897766"/>
          </a:xfrm>
        </p:spPr>
        <p:txBody>
          <a:bodyPr>
            <a:normAutofit fontScale="85000" lnSpcReduction="10000"/>
          </a:bodyPr>
          <a:lstStyle/>
          <a:p>
            <a:pPr marL="0" indent="0">
              <a:buNone/>
            </a:pPr>
            <a:r>
              <a:rPr lang="en-US" i="1" dirty="0"/>
              <a:t>DC PACT </a:t>
            </a:r>
            <a:r>
              <a:rPr lang="en-US" dirty="0"/>
              <a:t> (Positive Accountable Community Transformation) is a coalition effort of community providers, including social service non-profits, faith institutions, behavioral health providers, hospitals, and community health centers, in partnership with multiple District government agencies including the Department of Health Care Finance, Department of Human Services, Department of Behavioral Health, and Department of Disability Services. </a:t>
            </a:r>
          </a:p>
          <a:p>
            <a:pPr lvl="1"/>
            <a:r>
              <a:rPr lang="en-US" dirty="0"/>
              <a:t>DC Primary Care Association serves as the Collective Impact “backbone” organization, guided by an Advisory Council.   </a:t>
            </a:r>
          </a:p>
          <a:p>
            <a:pPr lvl="1"/>
            <a:r>
              <a:rPr lang="en-US" dirty="0"/>
              <a:t>DC PACT seeks to identify and address social challenges that create health disparities by linking safety net provider organizations in the District.</a:t>
            </a:r>
          </a:p>
        </p:txBody>
      </p:sp>
      <p:pic>
        <p:nvPicPr>
          <p:cNvPr id="13" name="Picture 12">
            <a:extLst>
              <a:ext uri="{FF2B5EF4-FFF2-40B4-BE49-F238E27FC236}">
                <a16:creationId xmlns:a16="http://schemas.microsoft.com/office/drawing/2014/main" id="{CB171E04-4650-43DA-A0DC-7575C2C62531}"/>
              </a:ext>
            </a:extLst>
          </p:cNvPr>
          <p:cNvPicPr>
            <a:picLocks noChangeAspect="1"/>
          </p:cNvPicPr>
          <p:nvPr/>
        </p:nvPicPr>
        <p:blipFill>
          <a:blip r:embed="rId3"/>
          <a:stretch>
            <a:fillRect/>
          </a:stretch>
        </p:blipFill>
        <p:spPr>
          <a:xfrm>
            <a:off x="6176210" y="1619555"/>
            <a:ext cx="3810000" cy="2890520"/>
          </a:xfrm>
          <a:prstGeom prst="rect">
            <a:avLst/>
          </a:prstGeom>
        </p:spPr>
      </p:pic>
      <p:pic>
        <p:nvPicPr>
          <p:cNvPr id="14" name="Picture 13">
            <a:extLst>
              <a:ext uri="{FF2B5EF4-FFF2-40B4-BE49-F238E27FC236}">
                <a16:creationId xmlns:a16="http://schemas.microsoft.com/office/drawing/2014/main" id="{4F2C0206-BD99-4E47-8875-CF2E225EE13A}"/>
              </a:ext>
            </a:extLst>
          </p:cNvPr>
          <p:cNvPicPr>
            <a:picLocks noChangeAspect="1"/>
          </p:cNvPicPr>
          <p:nvPr/>
        </p:nvPicPr>
        <p:blipFill>
          <a:blip r:embed="rId4"/>
          <a:stretch>
            <a:fillRect/>
          </a:stretch>
        </p:blipFill>
        <p:spPr>
          <a:xfrm>
            <a:off x="7515339" y="4373345"/>
            <a:ext cx="4138248" cy="2326857"/>
          </a:xfrm>
          <a:prstGeom prst="rect">
            <a:avLst/>
          </a:prstGeom>
        </p:spPr>
      </p:pic>
      <p:pic>
        <p:nvPicPr>
          <p:cNvPr id="15" name="Picture 14">
            <a:extLst>
              <a:ext uri="{FF2B5EF4-FFF2-40B4-BE49-F238E27FC236}">
                <a16:creationId xmlns:a16="http://schemas.microsoft.com/office/drawing/2014/main" id="{ECA484D4-6D95-4A71-BDB5-BB081D9C3F1D}"/>
              </a:ext>
            </a:extLst>
          </p:cNvPr>
          <p:cNvPicPr>
            <a:picLocks noChangeAspect="1"/>
          </p:cNvPicPr>
          <p:nvPr/>
        </p:nvPicPr>
        <p:blipFill>
          <a:blip r:embed="rId5"/>
          <a:stretch>
            <a:fillRect/>
          </a:stretch>
        </p:blipFill>
        <p:spPr>
          <a:xfrm>
            <a:off x="9170819" y="2001620"/>
            <a:ext cx="2676525" cy="2371725"/>
          </a:xfrm>
          <a:prstGeom prst="rect">
            <a:avLst/>
          </a:prstGeom>
        </p:spPr>
      </p:pic>
    </p:spTree>
    <p:extLst>
      <p:ext uri="{BB962C8B-B14F-4D97-AF65-F5344CB8AC3E}">
        <p14:creationId xmlns:p14="http://schemas.microsoft.com/office/powerpoint/2010/main" val="301272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72D877-C4CD-40E9-A64E-C17B01859876}"/>
              </a:ext>
            </a:extLst>
          </p:cNvPr>
          <p:cNvSpPr>
            <a:spLocks noGrp="1"/>
          </p:cNvSpPr>
          <p:nvPr>
            <p:ph type="title"/>
          </p:nvPr>
        </p:nvSpPr>
        <p:spPr/>
        <p:txBody>
          <a:bodyPr>
            <a:normAutofit/>
          </a:bodyPr>
          <a:lstStyle/>
          <a:p>
            <a:r>
              <a:rPr lang="en-US" sz="4300" dirty="0">
                <a:latin typeface="+mn-lt"/>
              </a:rPr>
              <a:t>Any community can form an ACC </a:t>
            </a:r>
          </a:p>
        </p:txBody>
      </p:sp>
      <p:sp>
        <p:nvSpPr>
          <p:cNvPr id="8" name="Content Placeholder 7">
            <a:extLst>
              <a:ext uri="{FF2B5EF4-FFF2-40B4-BE49-F238E27FC236}">
                <a16:creationId xmlns:a16="http://schemas.microsoft.com/office/drawing/2014/main" id="{359A899A-90C8-4808-8F54-199773D61EFE}"/>
              </a:ext>
            </a:extLst>
          </p:cNvPr>
          <p:cNvSpPr>
            <a:spLocks noGrp="1"/>
          </p:cNvSpPr>
          <p:nvPr>
            <p:ph idx="1"/>
          </p:nvPr>
        </p:nvSpPr>
        <p:spPr>
          <a:xfrm>
            <a:off x="247650" y="1552179"/>
            <a:ext cx="11565121" cy="5170838"/>
          </a:xfrm>
        </p:spPr>
        <p:txBody>
          <a:bodyPr>
            <a:normAutofit fontScale="92500" lnSpcReduction="10000"/>
          </a:bodyPr>
          <a:lstStyle/>
          <a:p>
            <a:pPr marL="0" indent="0">
              <a:buNone/>
            </a:pPr>
            <a:r>
              <a:rPr lang="en-US" sz="2200" dirty="0">
                <a:latin typeface="+mn-lt"/>
              </a:rPr>
              <a:t>Existing groups that do similar work could choose to expand their mission to incorporate the goals of an ACC</a:t>
            </a:r>
          </a:p>
          <a:p>
            <a:pPr lvl="1"/>
            <a:r>
              <a:rPr lang="en-US" sz="1900" dirty="0">
                <a:latin typeface="+mn-lt"/>
              </a:rPr>
              <a:t>Roanoke Valley Community Health Initiative, joint effort of area businesses, child and family agencies, and community-based organizations </a:t>
            </a:r>
          </a:p>
          <a:p>
            <a:pPr marL="45720" indent="0">
              <a:buNone/>
            </a:pPr>
            <a:r>
              <a:rPr lang="en-US" sz="2200" dirty="0">
                <a:latin typeface="+mn-lt"/>
              </a:rPr>
              <a:t>Local health departments are natural leaders </a:t>
            </a:r>
          </a:p>
          <a:p>
            <a:pPr lvl="1"/>
            <a:r>
              <a:rPr lang="en-US" sz="1900" dirty="0">
                <a:latin typeface="+mn-lt"/>
              </a:rPr>
              <a:t>Cabarrus Health Alliance</a:t>
            </a:r>
          </a:p>
          <a:p>
            <a:pPr lvl="1"/>
            <a:r>
              <a:rPr lang="en-US" sz="1900" dirty="0">
                <a:latin typeface="+mn-lt"/>
              </a:rPr>
              <a:t>US DHHS: local health department leaders should be Chief Health Strategists, partnering </a:t>
            </a:r>
          </a:p>
          <a:p>
            <a:pPr marL="594360" lvl="2" indent="0">
              <a:buNone/>
            </a:pPr>
            <a:r>
              <a:rPr lang="en-US" sz="1900" dirty="0">
                <a:latin typeface="+mn-lt"/>
              </a:rPr>
              <a:t>across multiple sectors </a:t>
            </a:r>
          </a:p>
          <a:p>
            <a:pPr marL="0" indent="0">
              <a:buNone/>
            </a:pPr>
            <a:r>
              <a:rPr lang="en-US" sz="2200" dirty="0">
                <a:latin typeface="+mn-lt"/>
              </a:rPr>
              <a:t>Community organizations could spearhead</a:t>
            </a:r>
          </a:p>
          <a:p>
            <a:pPr lvl="1"/>
            <a:r>
              <a:rPr lang="en-US" sz="1900" dirty="0">
                <a:latin typeface="+mn-lt"/>
              </a:rPr>
              <a:t>United Way, OIC, Housing Coalition, Ashe County Sharing Center</a:t>
            </a:r>
          </a:p>
          <a:p>
            <a:pPr marL="0" indent="0">
              <a:buNone/>
            </a:pPr>
            <a:r>
              <a:rPr lang="en-US" sz="2200" dirty="0">
                <a:latin typeface="+mn-lt"/>
              </a:rPr>
              <a:t>Health Systems</a:t>
            </a:r>
          </a:p>
          <a:p>
            <a:pPr lvl="1"/>
            <a:r>
              <a:rPr lang="en-US" sz="1900" dirty="0">
                <a:latin typeface="+mn-lt"/>
              </a:rPr>
              <a:t>Carolinas HealthCare System, Novant Health, and the Mecklenburg County Health Department partnering with community organizations, such as the YMCA of Greater Charlotte, Project 658, and the Renaissance West Community Initiative</a:t>
            </a:r>
          </a:p>
          <a:p>
            <a:pPr marL="0" indent="0">
              <a:buNone/>
            </a:pPr>
            <a:r>
              <a:rPr lang="en-US" sz="2000" dirty="0">
                <a:latin typeface="+mn-lt"/>
              </a:rPr>
              <a:t>Tribal governments and tribal communities </a:t>
            </a:r>
          </a:p>
          <a:p>
            <a:endParaRPr lang="en-US" sz="1800" dirty="0">
              <a:latin typeface="+mn-lt"/>
            </a:endParaRPr>
          </a:p>
        </p:txBody>
      </p:sp>
      <p:sp>
        <p:nvSpPr>
          <p:cNvPr id="5" name="Text Placeholder 6">
            <a:extLst>
              <a:ext uri="{FF2B5EF4-FFF2-40B4-BE49-F238E27FC236}">
                <a16:creationId xmlns:a16="http://schemas.microsoft.com/office/drawing/2014/main" id="{4250CFB9-985C-4665-BC0D-F8547C7CE61F}"/>
              </a:ext>
            </a:extLst>
          </p:cNvPr>
          <p:cNvSpPr txBox="1">
            <a:spLocks/>
          </p:cNvSpPr>
          <p:nvPr/>
        </p:nvSpPr>
        <p:spPr>
          <a:xfrm>
            <a:off x="10110013" y="3180083"/>
            <a:ext cx="1834337" cy="1519508"/>
          </a:xfrm>
          <a:prstGeom prst="rect">
            <a:avLst/>
          </a:prstGeom>
          <a:solidFill>
            <a:srgbClr val="F5A10B"/>
          </a:solidFill>
        </p:spPr>
        <p:txBody>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3200" dirty="0">
                <a:solidFill>
                  <a:schemeClr val="bg1"/>
                </a:solidFill>
              </a:rPr>
              <a:t>Start where you are!</a:t>
            </a:r>
          </a:p>
        </p:txBody>
      </p:sp>
    </p:spTree>
    <p:extLst>
      <p:ext uri="{BB962C8B-B14F-4D97-AF65-F5344CB8AC3E}">
        <p14:creationId xmlns:p14="http://schemas.microsoft.com/office/powerpoint/2010/main" val="309641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A014-098F-4C34-80FF-51539A40C112}"/>
              </a:ext>
            </a:extLst>
          </p:cNvPr>
          <p:cNvSpPr>
            <a:spLocks noGrp="1"/>
          </p:cNvSpPr>
          <p:nvPr>
            <p:ph type="title"/>
          </p:nvPr>
        </p:nvSpPr>
        <p:spPr>
          <a:xfrm>
            <a:off x="552893" y="255134"/>
            <a:ext cx="10343707" cy="1036850"/>
          </a:xfrm>
          <a:prstGeom prst="rect">
            <a:avLst/>
          </a:prstGeom>
        </p:spPr>
        <p:txBody>
          <a:bodyPr>
            <a:normAutofit fontScale="90000"/>
          </a:bodyPr>
          <a:lstStyle/>
          <a:p>
            <a:r>
              <a:rPr lang="en-US" sz="4800" dirty="0">
                <a:latin typeface="+mn-lt"/>
              </a:rPr>
              <a:t>Our growing awareness of drivers of health…</a:t>
            </a:r>
          </a:p>
        </p:txBody>
      </p:sp>
      <p:sp>
        <p:nvSpPr>
          <p:cNvPr id="3" name="Text Placeholder 2">
            <a:extLst>
              <a:ext uri="{FF2B5EF4-FFF2-40B4-BE49-F238E27FC236}">
                <a16:creationId xmlns:a16="http://schemas.microsoft.com/office/drawing/2014/main" id="{E736A0D6-24DD-4BC1-B499-8159AF5906AE}"/>
              </a:ext>
            </a:extLst>
          </p:cNvPr>
          <p:cNvSpPr>
            <a:spLocks noGrp="1"/>
          </p:cNvSpPr>
          <p:nvPr>
            <p:ph type="body" sz="half" idx="2"/>
          </p:nvPr>
        </p:nvSpPr>
        <p:spPr>
          <a:xfrm>
            <a:off x="401053" y="1828800"/>
            <a:ext cx="5989114" cy="3476847"/>
          </a:xfrm>
        </p:spPr>
        <p:txBody>
          <a:bodyPr>
            <a:normAutofit/>
          </a:bodyPr>
          <a:lstStyle/>
          <a:p>
            <a:pPr marL="457200" indent="-457200">
              <a:buFont typeface="Arial" panose="020B0604020202020204" pitchFamily="34" charset="0"/>
              <a:buChar char="•"/>
            </a:pPr>
            <a:r>
              <a:rPr lang="en-US" sz="2800" b="0" dirty="0"/>
              <a:t>Health is more than health care</a:t>
            </a:r>
          </a:p>
          <a:p>
            <a:pPr marL="457200" indent="-457200">
              <a:buFont typeface="Arial" panose="020B0604020202020204" pitchFamily="34" charset="0"/>
              <a:buChar char="•"/>
            </a:pPr>
            <a:r>
              <a:rPr lang="en-US" sz="2800" dirty="0"/>
              <a:t>Public health and clinical care have increased awareness and interest</a:t>
            </a:r>
          </a:p>
          <a:p>
            <a:pPr marL="457200" indent="-457200">
              <a:buFont typeface="Arial" panose="020B0604020202020204" pitchFamily="34" charset="0"/>
              <a:buChar char="•"/>
            </a:pPr>
            <a:r>
              <a:rPr lang="en-US" sz="2800" dirty="0"/>
              <a:t>NC’s population health goals for 2030 (Healthy North Carolina 2030) based on this framework</a:t>
            </a:r>
            <a:endParaRPr lang="en-US" sz="2800" b="0" dirty="0"/>
          </a:p>
        </p:txBody>
      </p:sp>
      <p:pic>
        <p:nvPicPr>
          <p:cNvPr id="7" name="Content Placeholder 10">
            <a:extLst>
              <a:ext uri="{FF2B5EF4-FFF2-40B4-BE49-F238E27FC236}">
                <a16:creationId xmlns:a16="http://schemas.microsoft.com/office/drawing/2014/main" id="{B446BA8B-57C9-427F-B0C4-03E96A1BBDA1}"/>
              </a:ext>
            </a:extLst>
          </p:cNvPr>
          <p:cNvPicPr>
            <a:picLocks noChangeAspect="1"/>
          </p:cNvPicPr>
          <p:nvPr/>
        </p:nvPicPr>
        <p:blipFill>
          <a:blip r:embed="rId3"/>
          <a:stretch>
            <a:fillRect/>
          </a:stretch>
        </p:blipFill>
        <p:spPr>
          <a:xfrm>
            <a:off x="6746692" y="1520455"/>
            <a:ext cx="4704577" cy="5316345"/>
          </a:xfrm>
          <a:prstGeom prst="rect">
            <a:avLst/>
          </a:prstGeom>
        </p:spPr>
      </p:pic>
    </p:spTree>
    <p:extLst>
      <p:ext uri="{BB962C8B-B14F-4D97-AF65-F5344CB8AC3E}">
        <p14:creationId xmlns:p14="http://schemas.microsoft.com/office/powerpoint/2010/main" val="262354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FDDD-F10C-4030-9F21-F209791E92BC}"/>
              </a:ext>
            </a:extLst>
          </p:cNvPr>
          <p:cNvSpPr>
            <a:spLocks noGrp="1"/>
          </p:cNvSpPr>
          <p:nvPr>
            <p:ph type="title"/>
          </p:nvPr>
        </p:nvSpPr>
        <p:spPr>
          <a:xfrm>
            <a:off x="2739516" y="112595"/>
            <a:ext cx="6110456" cy="1036850"/>
          </a:xfrm>
        </p:spPr>
        <p:txBody>
          <a:bodyPr>
            <a:noAutofit/>
          </a:bodyPr>
          <a:lstStyle/>
          <a:p>
            <a:r>
              <a:rPr lang="en-US" sz="4300" dirty="0"/>
              <a:t>Catalyzing Collaboration</a:t>
            </a:r>
          </a:p>
        </p:txBody>
      </p:sp>
      <p:sp>
        <p:nvSpPr>
          <p:cNvPr id="4" name="Text Placeholder 3">
            <a:extLst>
              <a:ext uri="{FF2B5EF4-FFF2-40B4-BE49-F238E27FC236}">
                <a16:creationId xmlns:a16="http://schemas.microsoft.com/office/drawing/2014/main" id="{30DC8F46-4424-4C73-9318-7A2CC508FBE0}"/>
              </a:ext>
            </a:extLst>
          </p:cNvPr>
          <p:cNvSpPr>
            <a:spLocks noGrp="1"/>
          </p:cNvSpPr>
          <p:nvPr>
            <p:ph type="body" sz="half" idx="2"/>
          </p:nvPr>
        </p:nvSpPr>
        <p:spPr>
          <a:xfrm>
            <a:off x="935665" y="1733107"/>
            <a:ext cx="4859079" cy="3785191"/>
          </a:xfrm>
          <a:solidFill>
            <a:srgbClr val="F5A10B"/>
          </a:solidFill>
        </p:spPr>
        <p:txBody>
          <a:bodyPr>
            <a:normAutofit/>
          </a:bodyPr>
          <a:lstStyle/>
          <a:p>
            <a:r>
              <a:rPr lang="en-US" sz="2400" b="1" dirty="0">
                <a:solidFill>
                  <a:schemeClr val="bg1"/>
                </a:solidFill>
              </a:rPr>
              <a:t>Communities can unite around the concept of an ACC for a variety of reasons:</a:t>
            </a:r>
          </a:p>
          <a:p>
            <a:pPr marL="342900" indent="-342900">
              <a:buFont typeface="Arial" panose="020B0604020202020204" pitchFamily="34" charset="0"/>
              <a:buChar char="•"/>
            </a:pPr>
            <a:r>
              <a:rPr lang="en-US" sz="2400" b="1" dirty="0">
                <a:solidFill>
                  <a:schemeClr val="bg1"/>
                </a:solidFill>
              </a:rPr>
              <a:t>Response to health disparities</a:t>
            </a:r>
          </a:p>
          <a:p>
            <a:pPr marL="342900" indent="-342900">
              <a:buFont typeface="Arial" panose="020B0604020202020204" pitchFamily="34" charset="0"/>
              <a:buChar char="•"/>
            </a:pPr>
            <a:r>
              <a:rPr lang="en-US" sz="2400" b="1" dirty="0">
                <a:solidFill>
                  <a:schemeClr val="bg1"/>
                </a:solidFill>
              </a:rPr>
              <a:t>Increasing costs of care</a:t>
            </a:r>
          </a:p>
          <a:p>
            <a:pPr marL="342900" indent="-342900">
              <a:buFont typeface="Arial" panose="020B0604020202020204" pitchFamily="34" charset="0"/>
              <a:buChar char="•"/>
            </a:pPr>
            <a:r>
              <a:rPr lang="en-US" sz="2400" b="1" dirty="0">
                <a:solidFill>
                  <a:schemeClr val="bg1"/>
                </a:solidFill>
              </a:rPr>
              <a:t>Changing patient populations</a:t>
            </a:r>
          </a:p>
          <a:p>
            <a:pPr marL="342900" indent="-342900">
              <a:buFont typeface="Arial" panose="020B0604020202020204" pitchFamily="34" charset="0"/>
              <a:buChar char="•"/>
            </a:pPr>
            <a:r>
              <a:rPr lang="en-US" sz="2400" b="1" dirty="0">
                <a:solidFill>
                  <a:schemeClr val="bg1"/>
                </a:solidFill>
              </a:rPr>
              <a:t>Opportunities to collaborate on health assessments.</a:t>
            </a:r>
          </a:p>
        </p:txBody>
      </p:sp>
      <p:pic>
        <p:nvPicPr>
          <p:cNvPr id="6" name="Picture 5" descr="A person standing in the grass&#10;&#10;Description automatically generated">
            <a:extLst>
              <a:ext uri="{FF2B5EF4-FFF2-40B4-BE49-F238E27FC236}">
                <a16:creationId xmlns:a16="http://schemas.microsoft.com/office/drawing/2014/main" id="{A7C1EF1E-B88D-4F03-9060-6F9F5F3F0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8659" y="1733107"/>
            <a:ext cx="5671622" cy="3785191"/>
          </a:xfrm>
          <a:prstGeom prst="rect">
            <a:avLst/>
          </a:prstGeom>
        </p:spPr>
      </p:pic>
    </p:spTree>
    <p:extLst>
      <p:ext uri="{BB962C8B-B14F-4D97-AF65-F5344CB8AC3E}">
        <p14:creationId xmlns:p14="http://schemas.microsoft.com/office/powerpoint/2010/main" val="369133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AFE7-32A6-47BA-B07F-AC31A5BE07E6}"/>
              </a:ext>
            </a:extLst>
          </p:cNvPr>
          <p:cNvSpPr>
            <a:spLocks noGrp="1"/>
          </p:cNvSpPr>
          <p:nvPr>
            <p:ph type="title"/>
          </p:nvPr>
        </p:nvSpPr>
        <p:spPr/>
        <p:txBody>
          <a:bodyPr>
            <a:noAutofit/>
          </a:bodyPr>
          <a:lstStyle/>
          <a:p>
            <a:r>
              <a:rPr lang="en-US" sz="4300" b="1" dirty="0"/>
              <a:t>Natural Interests of Participating Partners</a:t>
            </a:r>
            <a:endParaRPr lang="en-US" sz="4300" dirty="0"/>
          </a:p>
        </p:txBody>
      </p:sp>
      <p:sp>
        <p:nvSpPr>
          <p:cNvPr id="4" name="Text Placeholder 3">
            <a:extLst>
              <a:ext uri="{FF2B5EF4-FFF2-40B4-BE49-F238E27FC236}">
                <a16:creationId xmlns:a16="http://schemas.microsoft.com/office/drawing/2014/main" id="{A0EB6B0E-5443-454B-A1EE-8AE70C2EB5F8}"/>
              </a:ext>
            </a:extLst>
          </p:cNvPr>
          <p:cNvSpPr>
            <a:spLocks noGrp="1"/>
          </p:cNvSpPr>
          <p:nvPr>
            <p:ph type="body" sz="half" idx="2"/>
          </p:nvPr>
        </p:nvSpPr>
        <p:spPr>
          <a:xfrm>
            <a:off x="563525" y="1828799"/>
            <a:ext cx="10696353" cy="4444409"/>
          </a:xfrm>
        </p:spPr>
        <p:txBody>
          <a:bodyPr>
            <a:normAutofit lnSpcReduction="10000"/>
          </a:bodyPr>
          <a:lstStyle/>
          <a:p>
            <a:pPr marL="342900" indent="-342900">
              <a:buFont typeface="Arial" panose="020B0604020202020204" pitchFamily="34" charset="0"/>
              <a:buChar char="•"/>
            </a:pPr>
            <a:r>
              <a:rPr lang="en-US" b="1" dirty="0"/>
              <a:t>Community members </a:t>
            </a:r>
            <a:r>
              <a:rPr lang="en-US" dirty="0"/>
              <a:t>– have an understanding of issues facing community and desire to have community voices directing actions taken</a:t>
            </a:r>
          </a:p>
          <a:p>
            <a:pPr marL="342900" indent="-342900">
              <a:buFont typeface="Arial" panose="020B0604020202020204" pitchFamily="34" charset="0"/>
              <a:buChar char="•"/>
            </a:pPr>
            <a:r>
              <a:rPr lang="en-US" b="1" dirty="0"/>
              <a:t>Local health departments </a:t>
            </a:r>
            <a:r>
              <a:rPr lang="en-US" dirty="0"/>
              <a:t>- overall mission to improve community health and the specific charge to complete a Community Health Assessment</a:t>
            </a:r>
          </a:p>
          <a:p>
            <a:pPr marL="342900" indent="-342900">
              <a:buFont typeface="Arial" panose="020B0604020202020204" pitchFamily="34" charset="0"/>
              <a:buChar char="•"/>
            </a:pPr>
            <a:r>
              <a:rPr lang="en-US" b="1" dirty="0"/>
              <a:t>Health systems, hospitals, and other health care delivery organizations</a:t>
            </a:r>
            <a:r>
              <a:rPr lang="en-US" dirty="0"/>
              <a:t> - ACCs seek to transform how health care is understood and delivered</a:t>
            </a:r>
          </a:p>
          <a:p>
            <a:pPr marL="627063" indent="-287338">
              <a:buFont typeface="Arial" panose="020B0604020202020204" pitchFamily="34" charset="0"/>
              <a:buChar char="•"/>
            </a:pPr>
            <a:r>
              <a:rPr lang="en-US" b="1" dirty="0"/>
              <a:t>Non-profit hospitals </a:t>
            </a:r>
            <a:r>
              <a:rPr lang="en-US" dirty="0"/>
              <a:t>– must complete periodic community health needs assessment and spend some of their surplus on community needs</a:t>
            </a:r>
          </a:p>
          <a:p>
            <a:pPr marL="342900" indent="-342900">
              <a:buFont typeface="Arial" panose="020B0604020202020204" pitchFamily="34" charset="0"/>
              <a:buChar char="•"/>
            </a:pPr>
            <a:r>
              <a:rPr lang="en-US" b="1" dirty="0"/>
              <a:t>Human services organizations </a:t>
            </a:r>
            <a:r>
              <a:rPr lang="en-US" dirty="0"/>
              <a:t>- uniquely positioned to serve as a bridge between communities and traditional health care organizations</a:t>
            </a:r>
          </a:p>
          <a:p>
            <a:pPr marL="342900" indent="-342900">
              <a:buFont typeface="Arial" panose="020B0604020202020204" pitchFamily="34" charset="0"/>
              <a:buChar char="•"/>
            </a:pPr>
            <a:r>
              <a:rPr lang="en-US" b="1" dirty="0"/>
              <a:t>Business</a:t>
            </a:r>
            <a:r>
              <a:rPr lang="en-US" dirty="0"/>
              <a:t> – need healthy employees and control costs of health insurance</a:t>
            </a:r>
          </a:p>
          <a:p>
            <a:pPr marL="342900" indent="-342900">
              <a:buFont typeface="Arial" panose="020B0604020202020204" pitchFamily="34" charset="0"/>
              <a:buChar char="•"/>
            </a:pPr>
            <a:r>
              <a:rPr lang="en-US" b="1" dirty="0"/>
              <a:t>Other sectors (e.g., education, law enforcement, housing) </a:t>
            </a:r>
            <a:r>
              <a:rPr lang="en-US" dirty="0"/>
              <a:t>– specific expertise and understanding of  factors driving health &amp; can benefit from better population health and well-being</a:t>
            </a:r>
          </a:p>
          <a:p>
            <a:endParaRPr lang="en-US" dirty="0"/>
          </a:p>
        </p:txBody>
      </p:sp>
    </p:spTree>
    <p:extLst>
      <p:ext uri="{BB962C8B-B14F-4D97-AF65-F5344CB8AC3E}">
        <p14:creationId xmlns:p14="http://schemas.microsoft.com/office/powerpoint/2010/main" val="268939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00F9-1327-4EC3-9734-E86DD80BC249}"/>
              </a:ext>
            </a:extLst>
          </p:cNvPr>
          <p:cNvSpPr>
            <a:spLocks noGrp="1"/>
          </p:cNvSpPr>
          <p:nvPr>
            <p:ph type="title"/>
          </p:nvPr>
        </p:nvSpPr>
        <p:spPr/>
        <p:txBody>
          <a:bodyPr>
            <a:normAutofit/>
          </a:bodyPr>
          <a:lstStyle/>
          <a:p>
            <a:r>
              <a:rPr lang="en-US" sz="4300" dirty="0"/>
              <a:t>Potential Barriers or Challenges</a:t>
            </a:r>
          </a:p>
        </p:txBody>
      </p:sp>
      <p:sp>
        <p:nvSpPr>
          <p:cNvPr id="4" name="Text Placeholder 3">
            <a:extLst>
              <a:ext uri="{FF2B5EF4-FFF2-40B4-BE49-F238E27FC236}">
                <a16:creationId xmlns:a16="http://schemas.microsoft.com/office/drawing/2014/main" id="{9F14AC3D-902D-4EE9-93F3-412491FEDF6B}"/>
              </a:ext>
            </a:extLst>
          </p:cNvPr>
          <p:cNvSpPr>
            <a:spLocks noGrp="1"/>
          </p:cNvSpPr>
          <p:nvPr>
            <p:ph type="body" sz="half" idx="2"/>
          </p:nvPr>
        </p:nvSpPr>
        <p:spPr>
          <a:xfrm>
            <a:off x="373912" y="1883454"/>
            <a:ext cx="5722088" cy="3258879"/>
          </a:xfrm>
        </p:spPr>
        <p:txBody>
          <a:bodyPr>
            <a:normAutofit lnSpcReduction="10000"/>
          </a:bodyPr>
          <a:lstStyle/>
          <a:p>
            <a:pPr marL="342900" indent="-342900">
              <a:buFont typeface="Arial" panose="020B0604020202020204" pitchFamily="34" charset="0"/>
              <a:buChar char="•"/>
            </a:pPr>
            <a:r>
              <a:rPr lang="en-US" sz="2400" b="1" dirty="0"/>
              <a:t>Distrust from community members based on historical injustices</a:t>
            </a:r>
          </a:p>
          <a:p>
            <a:pPr marL="342900" indent="-342900">
              <a:buFont typeface="Arial" panose="020B0604020202020204" pitchFamily="34" charset="0"/>
              <a:buChar char="•"/>
            </a:pPr>
            <a:r>
              <a:rPr lang="en-US" sz="2400" b="1" dirty="0"/>
              <a:t>Identifying champions/key leaders</a:t>
            </a:r>
          </a:p>
          <a:p>
            <a:pPr marL="342900" indent="-342900">
              <a:buFont typeface="Arial" panose="020B0604020202020204" pitchFamily="34" charset="0"/>
              <a:buChar char="•"/>
            </a:pPr>
            <a:r>
              <a:rPr lang="en-US" sz="2400" b="1" dirty="0"/>
              <a:t>Overburdened partners</a:t>
            </a:r>
          </a:p>
          <a:p>
            <a:pPr marL="342900" indent="-342900">
              <a:buFont typeface="Arial" panose="020B0604020202020204" pitchFamily="34" charset="0"/>
              <a:buChar char="•"/>
            </a:pPr>
            <a:r>
              <a:rPr lang="en-US" sz="2400" b="1" dirty="0"/>
              <a:t>Funding</a:t>
            </a:r>
          </a:p>
          <a:p>
            <a:pPr marL="342900" indent="-342900">
              <a:buFont typeface="Arial" panose="020B0604020202020204" pitchFamily="34" charset="0"/>
              <a:buChar char="•"/>
            </a:pPr>
            <a:r>
              <a:rPr lang="en-US" sz="2400" b="1" dirty="0"/>
              <a:t>Traditionally siloed interests</a:t>
            </a:r>
          </a:p>
          <a:p>
            <a:pPr marL="342900" indent="-342900">
              <a:buFont typeface="Arial" panose="020B0604020202020204" pitchFamily="34" charset="0"/>
              <a:buChar char="•"/>
            </a:pPr>
            <a:r>
              <a:rPr lang="en-US" sz="2400" b="1" dirty="0"/>
              <a:t>Agreement on priorities and strategies</a:t>
            </a:r>
          </a:p>
        </p:txBody>
      </p:sp>
      <p:pic>
        <p:nvPicPr>
          <p:cNvPr id="10" name="Picture 9" descr="A picture containing wall, indoor, person, object&#10;&#10;Description automatically generated">
            <a:extLst>
              <a:ext uri="{FF2B5EF4-FFF2-40B4-BE49-F238E27FC236}">
                <a16:creationId xmlns:a16="http://schemas.microsoft.com/office/drawing/2014/main" id="{136FAAE3-3550-49F1-8B40-0959725CA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656" y="1883454"/>
            <a:ext cx="4636237" cy="3091091"/>
          </a:xfrm>
          <a:prstGeom prst="rect">
            <a:avLst/>
          </a:prstGeom>
        </p:spPr>
      </p:pic>
    </p:spTree>
    <p:extLst>
      <p:ext uri="{BB962C8B-B14F-4D97-AF65-F5344CB8AC3E}">
        <p14:creationId xmlns:p14="http://schemas.microsoft.com/office/powerpoint/2010/main" val="179760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86112-FC2D-42A4-9606-FC736E2D3D49}"/>
              </a:ext>
            </a:extLst>
          </p:cNvPr>
          <p:cNvSpPr>
            <a:spLocks noGrp="1"/>
          </p:cNvSpPr>
          <p:nvPr>
            <p:ph type="title"/>
          </p:nvPr>
        </p:nvSpPr>
        <p:spPr/>
        <p:txBody>
          <a:bodyPr>
            <a:normAutofit/>
          </a:bodyPr>
          <a:lstStyle/>
          <a:p>
            <a:r>
              <a:rPr lang="en-US" sz="4300" dirty="0"/>
              <a:t>ACCs: A Guide to Getting Started</a:t>
            </a:r>
          </a:p>
        </p:txBody>
      </p:sp>
      <p:sp>
        <p:nvSpPr>
          <p:cNvPr id="4" name="Text Placeholder 3">
            <a:extLst>
              <a:ext uri="{FF2B5EF4-FFF2-40B4-BE49-F238E27FC236}">
                <a16:creationId xmlns:a16="http://schemas.microsoft.com/office/drawing/2014/main" id="{0B453E89-F1B5-4499-8A26-3374E3489352}"/>
              </a:ext>
            </a:extLst>
          </p:cNvPr>
          <p:cNvSpPr>
            <a:spLocks noGrp="1"/>
          </p:cNvSpPr>
          <p:nvPr>
            <p:ph type="body" sz="half" idx="2"/>
          </p:nvPr>
        </p:nvSpPr>
        <p:spPr>
          <a:xfrm>
            <a:off x="657131" y="1620570"/>
            <a:ext cx="6916847" cy="4774066"/>
          </a:xfrm>
        </p:spPr>
        <p:txBody>
          <a:bodyPr>
            <a:normAutofit/>
          </a:bodyPr>
          <a:lstStyle/>
          <a:p>
            <a:pPr marL="342900" indent="-342900">
              <a:buFont typeface="Arial" panose="020B0604020202020204" pitchFamily="34" charset="0"/>
              <a:buChar char="•"/>
            </a:pPr>
            <a:r>
              <a:rPr lang="en-US" dirty="0"/>
              <a:t>What is an ACC: core features and examples</a:t>
            </a:r>
          </a:p>
          <a:p>
            <a:pPr marL="342900" indent="-342900">
              <a:buFont typeface="Arial" panose="020B0604020202020204" pitchFamily="34" charset="0"/>
              <a:buChar char="•"/>
            </a:pPr>
            <a:r>
              <a:rPr lang="en-US" dirty="0"/>
              <a:t>Building partnerships and engaging community</a:t>
            </a:r>
          </a:p>
          <a:p>
            <a:pPr marL="342900" indent="-342900">
              <a:buFont typeface="Arial" panose="020B0604020202020204" pitchFamily="34" charset="0"/>
              <a:buChar char="•"/>
            </a:pPr>
            <a:r>
              <a:rPr lang="en-US" dirty="0"/>
              <a:t>Structure and governance</a:t>
            </a:r>
          </a:p>
          <a:p>
            <a:pPr marL="342900" indent="-342900">
              <a:buFont typeface="Arial" panose="020B0604020202020204" pitchFamily="34" charset="0"/>
              <a:buChar char="•"/>
            </a:pPr>
            <a:r>
              <a:rPr lang="en-US" dirty="0"/>
              <a:t>Financing and sustainability</a:t>
            </a:r>
          </a:p>
          <a:p>
            <a:pPr marL="342900" indent="-342900">
              <a:buFont typeface="Arial" panose="020B0604020202020204" pitchFamily="34" charset="0"/>
              <a:buChar char="•"/>
            </a:pPr>
            <a:r>
              <a:rPr lang="en-US" dirty="0"/>
              <a:t>Quick reference:</a:t>
            </a:r>
          </a:p>
          <a:p>
            <a:pPr marL="800100" lvl="1" indent="-342900">
              <a:buFont typeface="Arial" panose="020B0604020202020204" pitchFamily="34" charset="0"/>
              <a:buChar char="•"/>
            </a:pPr>
            <a:r>
              <a:rPr lang="en-US" sz="1600" dirty="0"/>
              <a:t>Screening</a:t>
            </a:r>
          </a:p>
          <a:p>
            <a:pPr marL="800100" lvl="1" indent="-342900">
              <a:buFont typeface="Arial" panose="020B0604020202020204" pitchFamily="34" charset="0"/>
              <a:buChar char="•"/>
            </a:pPr>
            <a:r>
              <a:rPr lang="en-US" sz="1600" dirty="0"/>
              <a:t>Referral</a:t>
            </a:r>
          </a:p>
          <a:p>
            <a:pPr marL="800100" lvl="1" indent="-342900">
              <a:buFont typeface="Arial" panose="020B0604020202020204" pitchFamily="34" charset="0"/>
              <a:buChar char="•"/>
            </a:pPr>
            <a:r>
              <a:rPr lang="en-US" sz="1600" dirty="0"/>
              <a:t>Workforce</a:t>
            </a:r>
          </a:p>
          <a:p>
            <a:pPr marL="800100" lvl="1" indent="-342900">
              <a:buFont typeface="Arial" panose="020B0604020202020204" pitchFamily="34" charset="0"/>
              <a:buChar char="•"/>
            </a:pPr>
            <a:r>
              <a:rPr lang="en-US" sz="1600" dirty="0"/>
              <a:t>IT infrastructure</a:t>
            </a:r>
          </a:p>
          <a:p>
            <a:pPr marL="800100" lvl="1" indent="-342900">
              <a:buFont typeface="Arial" panose="020B0604020202020204" pitchFamily="34" charset="0"/>
              <a:buChar char="•"/>
            </a:pPr>
            <a:r>
              <a:rPr lang="en-US" sz="1600" dirty="0"/>
              <a:t>Legal considerations</a:t>
            </a:r>
          </a:p>
          <a:p>
            <a:pPr marL="800100" lvl="1" indent="-342900">
              <a:buFont typeface="Arial" panose="020B0604020202020204" pitchFamily="34" charset="0"/>
              <a:buChar char="•"/>
            </a:pPr>
            <a:r>
              <a:rPr lang="en-US" sz="1600" dirty="0"/>
              <a:t>Assessment and evaluation</a:t>
            </a:r>
          </a:p>
          <a:p>
            <a:pPr marL="342900" indent="-342900">
              <a:buFont typeface="Arial" panose="020B0604020202020204" pitchFamily="34" charset="0"/>
              <a:buChar char="•"/>
            </a:pPr>
            <a:r>
              <a:rPr lang="en-US" dirty="0"/>
              <a:t>Lots of helpful resources!</a:t>
            </a:r>
          </a:p>
        </p:txBody>
      </p:sp>
      <p:sp>
        <p:nvSpPr>
          <p:cNvPr id="3" name="Rectangle 2">
            <a:extLst>
              <a:ext uri="{FF2B5EF4-FFF2-40B4-BE49-F238E27FC236}">
                <a16:creationId xmlns:a16="http://schemas.microsoft.com/office/drawing/2014/main" id="{C4B2962F-9BCA-44DD-855F-EC4A77D9D07A}"/>
              </a:ext>
            </a:extLst>
          </p:cNvPr>
          <p:cNvSpPr/>
          <p:nvPr/>
        </p:nvSpPr>
        <p:spPr>
          <a:xfrm>
            <a:off x="113414" y="6386030"/>
            <a:ext cx="8339470" cy="369332"/>
          </a:xfrm>
          <a:prstGeom prst="rect">
            <a:avLst/>
          </a:prstGeom>
        </p:spPr>
        <p:txBody>
          <a:bodyPr wrap="square">
            <a:spAutoFit/>
          </a:bodyPr>
          <a:lstStyle/>
          <a:p>
            <a:r>
              <a:rPr lang="en-US" b="1" dirty="0"/>
              <a:t>http://nciom.org/nc-health-data/guide-to-accountable-care-communities/</a:t>
            </a:r>
            <a:endParaRPr lang="en-US" dirty="0"/>
          </a:p>
        </p:txBody>
      </p:sp>
      <p:pic>
        <p:nvPicPr>
          <p:cNvPr id="6" name="Picture 5" descr="A picture containing screenshot&#10;&#10;Description automatically generated">
            <a:extLst>
              <a:ext uri="{FF2B5EF4-FFF2-40B4-BE49-F238E27FC236}">
                <a16:creationId xmlns:a16="http://schemas.microsoft.com/office/drawing/2014/main" id="{2F2F3A5E-F625-4024-B1B7-41E7E937D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895" y="1517932"/>
            <a:ext cx="4047105" cy="5237430"/>
          </a:xfrm>
          <a:prstGeom prst="rect">
            <a:avLst/>
          </a:prstGeom>
        </p:spPr>
      </p:pic>
    </p:spTree>
    <p:extLst>
      <p:ext uri="{BB962C8B-B14F-4D97-AF65-F5344CB8AC3E}">
        <p14:creationId xmlns:p14="http://schemas.microsoft.com/office/powerpoint/2010/main" val="309144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a:latin typeface="+mn-lt"/>
              </a:rPr>
              <a:t>Questions</a:t>
            </a:r>
          </a:p>
        </p:txBody>
      </p:sp>
      <p:sp>
        <p:nvSpPr>
          <p:cNvPr id="51203" name="Content Placeholder 2"/>
          <p:cNvSpPr>
            <a:spLocks noGrp="1"/>
          </p:cNvSpPr>
          <p:nvPr>
            <p:ph idx="1"/>
          </p:nvPr>
        </p:nvSpPr>
        <p:spPr>
          <a:xfrm>
            <a:off x="800986" y="1977656"/>
            <a:ext cx="10590028" cy="4188610"/>
          </a:xfrm>
        </p:spPr>
        <p:txBody>
          <a:bodyPr>
            <a:normAutofit/>
          </a:bodyPr>
          <a:lstStyle/>
          <a:p>
            <a:pPr marL="0" indent="0">
              <a:lnSpc>
                <a:spcPct val="80000"/>
              </a:lnSpc>
              <a:buNone/>
            </a:pPr>
            <a:r>
              <a:rPr lang="en-US" altLang="en-US" sz="2800" b="1" i="1" dirty="0">
                <a:latin typeface="+mn-lt"/>
              </a:rPr>
              <a:t>Websites:    </a:t>
            </a:r>
          </a:p>
          <a:p>
            <a:pPr marL="0" indent="0">
              <a:lnSpc>
                <a:spcPct val="80000"/>
              </a:lnSpc>
              <a:buNone/>
            </a:pPr>
            <a:r>
              <a:rPr lang="en-US" altLang="en-US" sz="2800" dirty="0">
                <a:latin typeface="+mn-lt"/>
              </a:rPr>
              <a:t>www.nciom.org </a:t>
            </a:r>
            <a:br>
              <a:rPr lang="en-US" altLang="en-US" sz="2800" dirty="0">
                <a:latin typeface="+mn-lt"/>
              </a:rPr>
            </a:br>
            <a:r>
              <a:rPr lang="en-US" altLang="en-US" sz="2800" dirty="0">
                <a:latin typeface="+mn-lt"/>
              </a:rPr>
              <a:t>www.ncmedicaljournal.com</a:t>
            </a:r>
            <a:br>
              <a:rPr lang="en-US" altLang="en-US" sz="2800" dirty="0">
                <a:latin typeface="+mn-lt"/>
              </a:rPr>
            </a:br>
            <a:r>
              <a:rPr lang="en-US" altLang="en-US" sz="2800" dirty="0">
                <a:latin typeface="+mn-lt"/>
              </a:rPr>
              <a:t>		</a:t>
            </a:r>
          </a:p>
          <a:p>
            <a:pPr marL="0" indent="0">
              <a:lnSpc>
                <a:spcPct val="80000"/>
              </a:lnSpc>
              <a:buNone/>
            </a:pPr>
            <a:r>
              <a:rPr lang="en-US" altLang="en-US" sz="2800" b="1" i="1" dirty="0">
                <a:latin typeface="+mn-lt"/>
              </a:rPr>
              <a:t>Contact:</a:t>
            </a:r>
          </a:p>
          <a:p>
            <a:pPr marL="0" indent="0">
              <a:lnSpc>
                <a:spcPct val="80000"/>
              </a:lnSpc>
              <a:buNone/>
            </a:pPr>
            <a:r>
              <a:rPr lang="en-US" altLang="en-US" sz="2800" dirty="0">
                <a:latin typeface="+mn-lt"/>
              </a:rPr>
              <a:t>Brieanne Lyda-McDonald, MSPH, Project Director, NCIOM </a:t>
            </a:r>
            <a:br>
              <a:rPr lang="en-US" altLang="en-US" sz="2800" dirty="0">
                <a:latin typeface="+mn-lt"/>
              </a:rPr>
            </a:br>
            <a:r>
              <a:rPr lang="en-US" altLang="en-US" sz="2800" dirty="0">
                <a:latin typeface="+mn-lt"/>
              </a:rPr>
              <a:t>919-445-6154 or </a:t>
            </a:r>
            <a:r>
              <a:rPr lang="en-US" altLang="en-US" sz="2800" u="sng" dirty="0">
                <a:latin typeface="+mn-lt"/>
              </a:rPr>
              <a:t>blydamcd@nciom.org </a:t>
            </a:r>
          </a:p>
        </p:txBody>
      </p:sp>
      <p:sp>
        <p:nvSpPr>
          <p:cNvPr id="51204"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B777E6-4A2E-4226-913F-C2E239AED649}" type="slidenum">
              <a:rPr lang="en-US" altLang="en-US" smtClean="0">
                <a:latin typeface="Georgia" panose="02040502050405020303" pitchFamily="18" charset="0"/>
              </a:rPr>
              <a:pPr/>
              <a:t>24</a:t>
            </a:fld>
            <a:endParaRPr lang="en-US" altLang="en-US">
              <a:latin typeface="Georgia" panose="02040502050405020303" pitchFamily="18" charset="0"/>
            </a:endParaRPr>
          </a:p>
        </p:txBody>
      </p:sp>
    </p:spTree>
    <p:extLst>
      <p:ext uri="{BB962C8B-B14F-4D97-AF65-F5344CB8AC3E}">
        <p14:creationId xmlns:p14="http://schemas.microsoft.com/office/powerpoint/2010/main" val="384274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A014-098F-4C34-80FF-51539A40C112}"/>
              </a:ext>
            </a:extLst>
          </p:cNvPr>
          <p:cNvSpPr>
            <a:spLocks noGrp="1"/>
          </p:cNvSpPr>
          <p:nvPr>
            <p:ph type="title"/>
          </p:nvPr>
        </p:nvSpPr>
        <p:spPr>
          <a:xfrm>
            <a:off x="552893" y="255134"/>
            <a:ext cx="10343707" cy="1036850"/>
          </a:xfrm>
          <a:prstGeom prst="rect">
            <a:avLst/>
          </a:prstGeom>
        </p:spPr>
        <p:txBody>
          <a:bodyPr>
            <a:normAutofit fontScale="90000"/>
          </a:bodyPr>
          <a:lstStyle/>
          <a:p>
            <a:r>
              <a:rPr lang="en-US" sz="4800" dirty="0">
                <a:latin typeface="+mn-lt"/>
              </a:rPr>
              <a:t>Paired with the growing movement to value-based care</a:t>
            </a:r>
          </a:p>
        </p:txBody>
      </p:sp>
      <p:sp>
        <p:nvSpPr>
          <p:cNvPr id="3" name="Text Placeholder 2">
            <a:extLst>
              <a:ext uri="{FF2B5EF4-FFF2-40B4-BE49-F238E27FC236}">
                <a16:creationId xmlns:a16="http://schemas.microsoft.com/office/drawing/2014/main" id="{E736A0D6-24DD-4BC1-B499-8159AF5906AE}"/>
              </a:ext>
            </a:extLst>
          </p:cNvPr>
          <p:cNvSpPr>
            <a:spLocks noGrp="1"/>
          </p:cNvSpPr>
          <p:nvPr>
            <p:ph type="body" sz="half" idx="2"/>
          </p:nvPr>
        </p:nvSpPr>
        <p:spPr>
          <a:xfrm>
            <a:off x="401053" y="1828800"/>
            <a:ext cx="4383598" cy="3476847"/>
          </a:xfrm>
        </p:spPr>
        <p:txBody>
          <a:bodyPr>
            <a:normAutofit/>
          </a:bodyPr>
          <a:lstStyle/>
          <a:p>
            <a:pPr marL="342900" indent="-342900">
              <a:buFont typeface="Arial" panose="020B0604020202020204" pitchFamily="34" charset="0"/>
              <a:buChar char="•"/>
            </a:pPr>
            <a:r>
              <a:rPr lang="en-US" sz="2400" dirty="0"/>
              <a:t>30 Medicare Accountable Care Organizations </a:t>
            </a:r>
          </a:p>
          <a:p>
            <a:pPr marL="342900" indent="-342900">
              <a:buFont typeface="Arial" panose="020B0604020202020204" pitchFamily="34" charset="0"/>
              <a:buChar char="•"/>
            </a:pPr>
            <a:r>
              <a:rPr lang="en-US" sz="2400" dirty="0"/>
              <a:t>Medicaid reform</a:t>
            </a:r>
          </a:p>
          <a:p>
            <a:pPr marL="342900" indent="-342900">
              <a:buFont typeface="Arial" panose="020B0604020202020204" pitchFamily="34" charset="0"/>
              <a:buChar char="•"/>
            </a:pPr>
            <a:r>
              <a:rPr lang="en-US" sz="2400" dirty="0"/>
              <a:t>Blue Premier contracts with 5 health systems</a:t>
            </a:r>
          </a:p>
          <a:p>
            <a:pPr marL="342900" indent="-342900">
              <a:buFont typeface="Arial" panose="020B0604020202020204" pitchFamily="34" charset="0"/>
              <a:buChar char="•"/>
            </a:pPr>
            <a:r>
              <a:rPr lang="en-US" sz="2400" dirty="0"/>
              <a:t>Other private insurers (United, Cigna, Aetna)</a:t>
            </a:r>
          </a:p>
        </p:txBody>
      </p:sp>
      <p:sp>
        <p:nvSpPr>
          <p:cNvPr id="4" name="TextBox 3">
            <a:extLst>
              <a:ext uri="{FF2B5EF4-FFF2-40B4-BE49-F238E27FC236}">
                <a16:creationId xmlns:a16="http://schemas.microsoft.com/office/drawing/2014/main" id="{01FD9A65-D22D-4BBB-8DDE-459E46EBB3B8}"/>
              </a:ext>
            </a:extLst>
          </p:cNvPr>
          <p:cNvSpPr txBox="1"/>
          <p:nvPr/>
        </p:nvSpPr>
        <p:spPr>
          <a:xfrm>
            <a:off x="401053" y="5413813"/>
            <a:ext cx="4383598" cy="1015663"/>
          </a:xfrm>
          <a:prstGeom prst="rect">
            <a:avLst/>
          </a:prstGeom>
          <a:solidFill>
            <a:srgbClr val="F5A10B"/>
          </a:solidFill>
        </p:spPr>
        <p:txBody>
          <a:bodyPr wrap="square" rtlCol="0">
            <a:spAutoFit/>
          </a:bodyPr>
          <a:lstStyle/>
          <a:p>
            <a:r>
              <a:rPr lang="en-US" dirty="0">
                <a:solidFill>
                  <a:schemeClr val="bg1"/>
                </a:solidFill>
                <a:latin typeface="Gill Sans MT" panose="020B0502020104020203" pitchFamily="34" charset="0"/>
              </a:rPr>
              <a:t>What </a:t>
            </a:r>
            <a:r>
              <a:rPr lang="en-US" sz="2000" dirty="0">
                <a:solidFill>
                  <a:schemeClr val="bg1"/>
                </a:solidFill>
                <a:latin typeface="Gill Sans MT" panose="020B0502020104020203" pitchFamily="34" charset="0"/>
              </a:rPr>
              <a:t>will it take to successfully address the many factors that impact a whole population’s health and well-being?</a:t>
            </a:r>
            <a:endParaRPr lang="en-US" dirty="0">
              <a:solidFill>
                <a:schemeClr val="bg1"/>
              </a:solidFill>
              <a:latin typeface="Gill Sans MT" panose="020B0502020104020203" pitchFamily="34" charset="0"/>
            </a:endParaRPr>
          </a:p>
        </p:txBody>
      </p:sp>
      <p:pic>
        <p:nvPicPr>
          <p:cNvPr id="6" name="Content Placeholder 3">
            <a:extLst>
              <a:ext uri="{FF2B5EF4-FFF2-40B4-BE49-F238E27FC236}">
                <a16:creationId xmlns:a16="http://schemas.microsoft.com/office/drawing/2014/main" id="{25143F5B-FEFC-407E-8D14-4717751C59A1}"/>
              </a:ext>
            </a:extLst>
          </p:cNvPr>
          <p:cNvPicPr>
            <a:picLocks noChangeAspect="1"/>
          </p:cNvPicPr>
          <p:nvPr/>
        </p:nvPicPr>
        <p:blipFill>
          <a:blip r:embed="rId3"/>
          <a:stretch>
            <a:fillRect/>
          </a:stretch>
        </p:blipFill>
        <p:spPr>
          <a:xfrm>
            <a:off x="4930795" y="1589567"/>
            <a:ext cx="7261205" cy="5153356"/>
          </a:xfrm>
          <a:prstGeom prst="rect">
            <a:avLst/>
          </a:prstGeom>
        </p:spPr>
      </p:pic>
    </p:spTree>
    <p:extLst>
      <p:ext uri="{BB962C8B-B14F-4D97-AF65-F5344CB8AC3E}">
        <p14:creationId xmlns:p14="http://schemas.microsoft.com/office/powerpoint/2010/main" val="361760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41C1-99E1-4B72-8EC0-6A47378F6157}"/>
              </a:ext>
            </a:extLst>
          </p:cNvPr>
          <p:cNvSpPr>
            <a:spLocks noGrp="1"/>
          </p:cNvSpPr>
          <p:nvPr>
            <p:ph type="title"/>
          </p:nvPr>
        </p:nvSpPr>
        <p:spPr>
          <a:xfrm>
            <a:off x="120189" y="287388"/>
            <a:ext cx="9491643" cy="961190"/>
          </a:xfrm>
        </p:spPr>
        <p:txBody>
          <a:bodyPr>
            <a:normAutofit/>
          </a:bodyPr>
          <a:lstStyle/>
          <a:p>
            <a:r>
              <a:rPr lang="en-US" dirty="0"/>
              <a:t>This work will require… </a:t>
            </a:r>
            <a:endParaRPr lang="en-US" sz="4800" dirty="0"/>
          </a:p>
        </p:txBody>
      </p:sp>
      <p:sp>
        <p:nvSpPr>
          <p:cNvPr id="7" name="Text Placeholder 8">
            <a:extLst>
              <a:ext uri="{FF2B5EF4-FFF2-40B4-BE49-F238E27FC236}">
                <a16:creationId xmlns:a16="http://schemas.microsoft.com/office/drawing/2014/main" id="{9D793795-3486-4820-A75A-E646260CBD35}"/>
              </a:ext>
            </a:extLst>
          </p:cNvPr>
          <p:cNvSpPr>
            <a:spLocks noGrp="1"/>
          </p:cNvSpPr>
          <p:nvPr>
            <p:ph idx="1"/>
          </p:nvPr>
        </p:nvSpPr>
        <p:spPr>
          <a:xfrm>
            <a:off x="675130" y="2553364"/>
            <a:ext cx="6406154" cy="3475270"/>
          </a:xfrm>
        </p:spPr>
        <p:txBody>
          <a:bodyPr>
            <a:normAutofit fontScale="92500" lnSpcReduction="20000"/>
          </a:bodyPr>
          <a:lstStyle/>
          <a:p>
            <a:r>
              <a:rPr lang="en-US" sz="3200" dirty="0">
                <a:solidFill>
                  <a:srgbClr val="1F497D">
                    <a:lumMod val="75000"/>
                  </a:srgbClr>
                </a:solidFill>
                <a:latin typeface="+mn-lt"/>
              </a:rPr>
              <a:t>Making a positive impact on population health requires working together across existing boundaries and silos</a:t>
            </a:r>
          </a:p>
          <a:p>
            <a:r>
              <a:rPr lang="en-US" sz="3200" dirty="0">
                <a:solidFill>
                  <a:srgbClr val="1F497D">
                    <a:lumMod val="75000"/>
                  </a:srgbClr>
                </a:solidFill>
                <a:latin typeface="+mn-lt"/>
              </a:rPr>
              <a:t>Cannot be the efforts of only one sector (e.g., hospitals, payers, or public health)</a:t>
            </a:r>
          </a:p>
          <a:p>
            <a:r>
              <a:rPr lang="en-US" sz="3200" dirty="0">
                <a:solidFill>
                  <a:srgbClr val="1F497D">
                    <a:lumMod val="75000"/>
                  </a:srgbClr>
                </a:solidFill>
                <a:latin typeface="+mn-lt"/>
              </a:rPr>
              <a:t>MUST include community member input and participation</a:t>
            </a:r>
          </a:p>
          <a:p>
            <a:endParaRPr lang="en-US" sz="3200" dirty="0">
              <a:solidFill>
                <a:srgbClr val="1F497D">
                  <a:lumMod val="75000"/>
                </a:srgbClr>
              </a:solidFill>
            </a:endParaRPr>
          </a:p>
          <a:p>
            <a:pPr marL="0" indent="0">
              <a:buNone/>
            </a:pPr>
            <a:endParaRPr lang="en-US" sz="3200" dirty="0"/>
          </a:p>
        </p:txBody>
      </p:sp>
      <p:sp>
        <p:nvSpPr>
          <p:cNvPr id="11" name="Text Placeholder 5">
            <a:extLst>
              <a:ext uri="{FF2B5EF4-FFF2-40B4-BE49-F238E27FC236}">
                <a16:creationId xmlns:a16="http://schemas.microsoft.com/office/drawing/2014/main" id="{3C9D9976-88DA-4FC3-A847-DD45D672CCC6}"/>
              </a:ext>
            </a:extLst>
          </p:cNvPr>
          <p:cNvSpPr txBox="1">
            <a:spLocks/>
          </p:cNvSpPr>
          <p:nvPr/>
        </p:nvSpPr>
        <p:spPr>
          <a:xfrm>
            <a:off x="7492519" y="5466834"/>
            <a:ext cx="4856167" cy="330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Tw Cen MT" panose="020B0602020104020603" pitchFamily="34" charset="0"/>
                <a:ea typeface="Tw Cen MT" panose="020B0602020104020603" pitchFamily="34" charset="0"/>
                <a:cs typeface="Times New Roman" panose="02020603050405020304" pitchFamily="18" charset="0"/>
              </a:rPr>
              <a:t>CHR Model: University of Wisconsin Population Health Institute. County Health Rankings &amp; Roadmaps 2018. www.countyhealthrankings.org. Image used with permission of UWPHI</a:t>
            </a:r>
          </a:p>
        </p:txBody>
      </p:sp>
      <p:sp>
        <p:nvSpPr>
          <p:cNvPr id="8" name="TextBox 7">
            <a:extLst>
              <a:ext uri="{FF2B5EF4-FFF2-40B4-BE49-F238E27FC236}">
                <a16:creationId xmlns:a16="http://schemas.microsoft.com/office/drawing/2014/main" id="{59352CBC-313A-4E58-9658-3A64209C607A}"/>
              </a:ext>
            </a:extLst>
          </p:cNvPr>
          <p:cNvSpPr txBox="1"/>
          <p:nvPr/>
        </p:nvSpPr>
        <p:spPr>
          <a:xfrm>
            <a:off x="675130" y="1878169"/>
            <a:ext cx="5420869" cy="523220"/>
          </a:xfrm>
          <a:prstGeom prst="rect">
            <a:avLst/>
          </a:prstGeom>
          <a:solidFill>
            <a:srgbClr val="F5A10B"/>
          </a:solidFill>
        </p:spPr>
        <p:txBody>
          <a:bodyPr wrap="square" rtlCol="0">
            <a:spAutoFit/>
          </a:bodyPr>
          <a:lstStyle/>
          <a:p>
            <a:r>
              <a:rPr lang="en-US" sz="2800" b="1" dirty="0">
                <a:solidFill>
                  <a:schemeClr val="bg1"/>
                </a:solidFill>
                <a:latin typeface="Gill Sans MT" panose="020B0502020104020203" pitchFamily="34" charset="0"/>
              </a:rPr>
              <a:t>Working together in new ways</a:t>
            </a:r>
          </a:p>
        </p:txBody>
      </p:sp>
      <p:pic>
        <p:nvPicPr>
          <p:cNvPr id="13" name="Picture 12">
            <a:extLst>
              <a:ext uri="{FF2B5EF4-FFF2-40B4-BE49-F238E27FC236}">
                <a16:creationId xmlns:a16="http://schemas.microsoft.com/office/drawing/2014/main" id="{DFAAA003-E8B6-4E23-8A9B-C6C27FDCE8FA}"/>
              </a:ext>
            </a:extLst>
          </p:cNvPr>
          <p:cNvPicPr>
            <a:picLocks noChangeAspect="1"/>
          </p:cNvPicPr>
          <p:nvPr/>
        </p:nvPicPr>
        <p:blipFill>
          <a:blip r:embed="rId3"/>
          <a:stretch>
            <a:fillRect/>
          </a:stretch>
        </p:blipFill>
        <p:spPr>
          <a:xfrm>
            <a:off x="7698137" y="530916"/>
            <a:ext cx="4238625" cy="4831706"/>
          </a:xfrm>
          <a:prstGeom prst="rect">
            <a:avLst/>
          </a:prstGeom>
        </p:spPr>
      </p:pic>
    </p:spTree>
    <p:extLst>
      <p:ext uri="{BB962C8B-B14F-4D97-AF65-F5344CB8AC3E}">
        <p14:creationId xmlns:p14="http://schemas.microsoft.com/office/powerpoint/2010/main" val="262007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6E3C2-0997-4CBF-B3B4-384BDEE5485D}"/>
              </a:ext>
            </a:extLst>
          </p:cNvPr>
          <p:cNvSpPr>
            <a:spLocks noGrp="1"/>
          </p:cNvSpPr>
          <p:nvPr>
            <p:ph type="title"/>
          </p:nvPr>
        </p:nvSpPr>
        <p:spPr/>
        <p:txBody>
          <a:bodyPr>
            <a:normAutofit/>
          </a:bodyPr>
          <a:lstStyle/>
          <a:p>
            <a:r>
              <a:rPr lang="en-US" sz="4800" dirty="0"/>
              <a:t>Accountable Care Communities</a:t>
            </a:r>
          </a:p>
        </p:txBody>
      </p:sp>
      <p:sp>
        <p:nvSpPr>
          <p:cNvPr id="3" name="Content Placeholder 2">
            <a:extLst>
              <a:ext uri="{FF2B5EF4-FFF2-40B4-BE49-F238E27FC236}">
                <a16:creationId xmlns:a16="http://schemas.microsoft.com/office/drawing/2014/main" id="{EAA4496D-6FC9-48A7-B5BA-5A676D0A46FB}"/>
              </a:ext>
            </a:extLst>
          </p:cNvPr>
          <p:cNvSpPr>
            <a:spLocks noGrp="1"/>
          </p:cNvSpPr>
          <p:nvPr>
            <p:ph sz="half" idx="1"/>
          </p:nvPr>
        </p:nvSpPr>
        <p:spPr>
          <a:xfrm>
            <a:off x="847251" y="2308483"/>
            <a:ext cx="5766200" cy="3337405"/>
          </a:xfrm>
          <a:solidFill>
            <a:schemeClr val="accent4"/>
          </a:solidFill>
        </p:spPr>
        <p:txBody>
          <a:bodyPr>
            <a:normAutofit/>
          </a:bodyPr>
          <a:lstStyle/>
          <a:p>
            <a:pPr marL="0" indent="0">
              <a:buNone/>
            </a:pPr>
            <a:r>
              <a:rPr lang="en-US" sz="2800" b="1" i="1" dirty="0">
                <a:solidFill>
                  <a:schemeClr val="bg1"/>
                </a:solidFill>
              </a:rPr>
              <a:t>Accountable Care Communities (ACCs) address health from a community perspective. ACCs bring together a coalition of cross-sector stakeholders that share responsibility to address the drivers of health while reducing, or holding steady, health spending.</a:t>
            </a:r>
            <a:endParaRPr lang="en-US" sz="2800" dirty="0">
              <a:solidFill>
                <a:schemeClr val="bg1"/>
              </a:solidFill>
            </a:endParaRPr>
          </a:p>
          <a:p>
            <a:endParaRPr lang="en-US" sz="2800" dirty="0">
              <a:solidFill>
                <a:schemeClr val="bg1"/>
              </a:solidFill>
            </a:endParaRPr>
          </a:p>
        </p:txBody>
      </p:sp>
      <p:pic>
        <p:nvPicPr>
          <p:cNvPr id="7" name="Picture 2" descr="Image result for north carolina community meeting">
            <a:extLst>
              <a:ext uri="{FF2B5EF4-FFF2-40B4-BE49-F238E27FC236}">
                <a16:creationId xmlns:a16="http://schemas.microsoft.com/office/drawing/2014/main" id="{69236C7E-8178-4970-A972-D6CA3611B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7540" y="2578949"/>
            <a:ext cx="3987209" cy="266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95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6D2D-9027-46B6-BF4E-BE0953350CC0}"/>
              </a:ext>
            </a:extLst>
          </p:cNvPr>
          <p:cNvSpPr>
            <a:spLocks noGrp="1"/>
          </p:cNvSpPr>
          <p:nvPr>
            <p:ph type="title"/>
          </p:nvPr>
        </p:nvSpPr>
        <p:spPr/>
        <p:txBody>
          <a:bodyPr>
            <a:noAutofit/>
          </a:bodyPr>
          <a:lstStyle/>
          <a:p>
            <a:r>
              <a:rPr lang="en-US" sz="4300" dirty="0"/>
              <a:t>Task Force on Accountable Care Communities</a:t>
            </a:r>
          </a:p>
        </p:txBody>
      </p:sp>
      <p:sp>
        <p:nvSpPr>
          <p:cNvPr id="3" name="Content Placeholder 2">
            <a:extLst>
              <a:ext uri="{FF2B5EF4-FFF2-40B4-BE49-F238E27FC236}">
                <a16:creationId xmlns:a16="http://schemas.microsoft.com/office/drawing/2014/main" id="{063DAB2E-D7E3-49E4-98BD-F9DF37E93CC5}"/>
              </a:ext>
            </a:extLst>
          </p:cNvPr>
          <p:cNvSpPr>
            <a:spLocks noGrp="1"/>
          </p:cNvSpPr>
          <p:nvPr>
            <p:ph sz="half" idx="1"/>
          </p:nvPr>
        </p:nvSpPr>
        <p:spPr>
          <a:xfrm>
            <a:off x="457201" y="1701257"/>
            <a:ext cx="5996762" cy="4901609"/>
          </a:xfrm>
        </p:spPr>
        <p:txBody>
          <a:bodyPr>
            <a:normAutofit/>
          </a:bodyPr>
          <a:lstStyle/>
          <a:p>
            <a:pPr marL="0" indent="0">
              <a:buNone/>
            </a:pPr>
            <a:r>
              <a:rPr lang="en-US" dirty="0"/>
              <a:t>Convened over 10 months in 2018</a:t>
            </a:r>
          </a:p>
          <a:p>
            <a:pPr marL="0" indent="0">
              <a:buNone/>
            </a:pPr>
            <a:r>
              <a:rPr lang="en-US" dirty="0"/>
              <a:t>Co-Chairs: Secretary Mandy Cohen, Mr. Reuben Blackwell, Dr. Ron Paulus, Mayor Miles Atkins</a:t>
            </a:r>
          </a:p>
          <a:p>
            <a:pPr marL="0" indent="0">
              <a:buNone/>
            </a:pPr>
            <a:r>
              <a:rPr lang="en-US" dirty="0"/>
              <a:t>Support from the Kate B. Reynolds Charitable Trust and The Duke Endowment</a:t>
            </a:r>
          </a:p>
          <a:p>
            <a:pPr marL="0" indent="0">
              <a:buNone/>
            </a:pPr>
            <a:r>
              <a:rPr lang="en-US" u="sng" dirty="0"/>
              <a:t>Produced:</a:t>
            </a:r>
          </a:p>
          <a:p>
            <a:r>
              <a:rPr lang="en-US" dirty="0"/>
              <a:t>24 Task Force recommendations to support development of ACCs</a:t>
            </a:r>
          </a:p>
          <a:p>
            <a:r>
              <a:rPr lang="en-US" dirty="0"/>
              <a:t>Guide for communities interested in developing an ACC</a:t>
            </a:r>
          </a:p>
        </p:txBody>
      </p:sp>
      <p:pic>
        <p:nvPicPr>
          <p:cNvPr id="6" name="Content Placeholder 5">
            <a:extLst>
              <a:ext uri="{FF2B5EF4-FFF2-40B4-BE49-F238E27FC236}">
                <a16:creationId xmlns:a16="http://schemas.microsoft.com/office/drawing/2014/main" id="{114C4865-1C40-412E-853B-B35ED02E061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40337" y="1573618"/>
            <a:ext cx="3356263" cy="4343400"/>
          </a:xfrm>
        </p:spPr>
      </p:pic>
    </p:spTree>
    <p:extLst>
      <p:ext uri="{BB962C8B-B14F-4D97-AF65-F5344CB8AC3E}">
        <p14:creationId xmlns:p14="http://schemas.microsoft.com/office/powerpoint/2010/main" val="250702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j-lt"/>
              </a:rPr>
              <a:t>Cross-sector Partnerships to Address Barriers to Health</a:t>
            </a:r>
          </a:p>
        </p:txBody>
      </p:sp>
      <p:sp>
        <p:nvSpPr>
          <p:cNvPr id="4" name="Content Placeholder 3">
            <a:extLst>
              <a:ext uri="{FF2B5EF4-FFF2-40B4-BE49-F238E27FC236}">
                <a16:creationId xmlns:a16="http://schemas.microsoft.com/office/drawing/2014/main" id="{B41FBB35-9190-4EA9-A7C8-0C600C3AC37D}"/>
              </a:ext>
            </a:extLst>
          </p:cNvPr>
          <p:cNvSpPr>
            <a:spLocks noGrp="1"/>
          </p:cNvSpPr>
          <p:nvPr>
            <p:ph idx="1"/>
          </p:nvPr>
        </p:nvSpPr>
        <p:spPr>
          <a:xfrm>
            <a:off x="265814" y="1520457"/>
            <a:ext cx="11621386" cy="4188610"/>
          </a:xfrm>
        </p:spPr>
        <p:txBody>
          <a:bodyPr>
            <a:normAutofit/>
          </a:bodyPr>
          <a:lstStyle/>
          <a:p>
            <a:pPr marL="0" indent="0">
              <a:buNone/>
            </a:pPr>
            <a:r>
              <a:rPr lang="en-US" sz="2800" dirty="0">
                <a:latin typeface="+mn-lt"/>
              </a:rPr>
              <a:t>Accountable Care Community model brings together:</a:t>
            </a:r>
          </a:p>
          <a:p>
            <a:pPr lvl="2"/>
            <a:r>
              <a:rPr lang="en-US" sz="2000" dirty="0">
                <a:latin typeface="+mn-lt"/>
              </a:rPr>
              <a:t>Traditional health care with its focus on preventing and treating illness</a:t>
            </a:r>
          </a:p>
          <a:p>
            <a:pPr lvl="2"/>
            <a:r>
              <a:rPr lang="en-US" sz="2000" dirty="0">
                <a:latin typeface="+mn-lt"/>
              </a:rPr>
              <a:t>Community-based partners whose focus is on creating the conditions necessary for good health</a:t>
            </a:r>
          </a:p>
          <a:p>
            <a:pPr lvl="2"/>
            <a:r>
              <a:rPr lang="en-US" sz="2000" dirty="0">
                <a:latin typeface="+mn-lt"/>
              </a:rPr>
              <a:t>Those who purchase and pay for health care, among many other…</a:t>
            </a:r>
          </a:p>
        </p:txBody>
      </p:sp>
      <p:pic>
        <p:nvPicPr>
          <p:cNvPr id="3" name="Picture 2">
            <a:extLst>
              <a:ext uri="{FF2B5EF4-FFF2-40B4-BE49-F238E27FC236}">
                <a16:creationId xmlns:a16="http://schemas.microsoft.com/office/drawing/2014/main" id="{57D31407-2B34-4423-AE2B-80981824BABB}"/>
              </a:ext>
            </a:extLst>
          </p:cNvPr>
          <p:cNvPicPr>
            <a:picLocks noChangeAspect="1"/>
          </p:cNvPicPr>
          <p:nvPr/>
        </p:nvPicPr>
        <p:blipFill>
          <a:blip r:embed="rId2"/>
          <a:stretch>
            <a:fillRect/>
          </a:stretch>
        </p:blipFill>
        <p:spPr>
          <a:xfrm>
            <a:off x="1348230" y="3240344"/>
            <a:ext cx="9548370" cy="3617656"/>
          </a:xfrm>
          <a:prstGeom prst="rect">
            <a:avLst/>
          </a:prstGeom>
        </p:spPr>
      </p:pic>
    </p:spTree>
    <p:extLst>
      <p:ext uri="{BB962C8B-B14F-4D97-AF65-F5344CB8AC3E}">
        <p14:creationId xmlns:p14="http://schemas.microsoft.com/office/powerpoint/2010/main" val="248090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F834-16AF-48F6-995C-793AEE3297CC}"/>
              </a:ext>
            </a:extLst>
          </p:cNvPr>
          <p:cNvSpPr>
            <a:spLocks noGrp="1"/>
          </p:cNvSpPr>
          <p:nvPr>
            <p:ph type="title"/>
          </p:nvPr>
        </p:nvSpPr>
        <p:spPr>
          <a:xfrm>
            <a:off x="1009649" y="255134"/>
            <a:ext cx="10734675" cy="1036850"/>
          </a:xfrm>
        </p:spPr>
        <p:txBody>
          <a:bodyPr>
            <a:normAutofit fontScale="90000"/>
          </a:bodyPr>
          <a:lstStyle/>
          <a:p>
            <a:r>
              <a:rPr lang="en-US" dirty="0">
                <a:latin typeface="+mj-lt"/>
              </a:rPr>
              <a:t>Core Features of Accountable Care Communities</a:t>
            </a:r>
          </a:p>
        </p:txBody>
      </p:sp>
      <p:sp>
        <p:nvSpPr>
          <p:cNvPr id="3" name="Content Placeholder 2">
            <a:extLst>
              <a:ext uri="{FF2B5EF4-FFF2-40B4-BE49-F238E27FC236}">
                <a16:creationId xmlns:a16="http://schemas.microsoft.com/office/drawing/2014/main" id="{C91D099E-CD40-49DF-BF3F-B32CF7ED29F9}"/>
              </a:ext>
            </a:extLst>
          </p:cNvPr>
          <p:cNvSpPr>
            <a:spLocks noGrp="1"/>
          </p:cNvSpPr>
          <p:nvPr>
            <p:ph idx="1"/>
          </p:nvPr>
        </p:nvSpPr>
        <p:spPr>
          <a:xfrm>
            <a:off x="234136" y="1721588"/>
            <a:ext cx="11510187" cy="4188610"/>
          </a:xfrm>
        </p:spPr>
        <p:txBody>
          <a:bodyPr>
            <a:noAutofit/>
          </a:bodyPr>
          <a:lstStyle/>
          <a:p>
            <a:pPr marL="342900" lvl="0" indent="-342900">
              <a:spcBef>
                <a:spcPts val="600"/>
              </a:spcBef>
              <a:buFont typeface="+mj-lt"/>
              <a:buAutoNum type="arabicPeriod"/>
            </a:pPr>
            <a:r>
              <a:rPr lang="en-US" b="1" dirty="0">
                <a:latin typeface="+mn-lt"/>
              </a:rPr>
              <a:t>Assessment of Community Health:</a:t>
            </a:r>
            <a:r>
              <a:rPr lang="en-US" dirty="0">
                <a:latin typeface="+mn-lt"/>
              </a:rPr>
              <a:t> analysis of community health issues to determine priorities </a:t>
            </a:r>
          </a:p>
          <a:p>
            <a:pPr marL="342900" lvl="0" indent="-342900">
              <a:spcBef>
                <a:spcPts val="600"/>
              </a:spcBef>
              <a:buFont typeface="+mj-lt"/>
              <a:buAutoNum type="arabicPeriod"/>
            </a:pPr>
            <a:endParaRPr lang="en-US" sz="1000" dirty="0">
              <a:latin typeface="+mn-lt"/>
            </a:endParaRPr>
          </a:p>
          <a:p>
            <a:pPr marL="342900" lvl="0" indent="-342900">
              <a:spcBef>
                <a:spcPts val="600"/>
              </a:spcBef>
              <a:buFont typeface="+mj-lt"/>
              <a:buAutoNum type="arabicPeriod"/>
            </a:pPr>
            <a:r>
              <a:rPr lang="en-US" b="1" dirty="0">
                <a:latin typeface="+mn-lt"/>
              </a:rPr>
              <a:t>Education and Advocacy:</a:t>
            </a:r>
            <a:r>
              <a:rPr lang="en-US" dirty="0">
                <a:latin typeface="+mn-lt"/>
              </a:rPr>
              <a:t> a plan and mechanism to advance community health and health equity by advocating for local policies and communicating with local government agencies about the health effects of policy across sectors.</a:t>
            </a:r>
          </a:p>
          <a:p>
            <a:pPr marL="342900" lvl="0" indent="-342900">
              <a:spcBef>
                <a:spcPts val="600"/>
              </a:spcBef>
              <a:buFont typeface="+mj-lt"/>
              <a:buAutoNum type="arabicPeriod"/>
            </a:pPr>
            <a:endParaRPr lang="en-US" sz="1000" dirty="0">
              <a:latin typeface="+mn-lt"/>
            </a:endParaRPr>
          </a:p>
          <a:p>
            <a:pPr marL="342900" lvl="0" indent="-342900">
              <a:spcBef>
                <a:spcPts val="600"/>
              </a:spcBef>
              <a:buFont typeface="+mj-lt"/>
              <a:buAutoNum type="arabicPeriod"/>
            </a:pPr>
            <a:r>
              <a:rPr lang="en-US" b="1" dirty="0">
                <a:latin typeface="+mn-lt"/>
              </a:rPr>
              <a:t>Screening Questions:</a:t>
            </a:r>
            <a:r>
              <a:rPr lang="en-US" dirty="0">
                <a:latin typeface="+mn-lt"/>
              </a:rPr>
              <a:t> a questionnaire to screen for health-related social needs. </a:t>
            </a:r>
          </a:p>
          <a:p>
            <a:pPr marL="342900" lvl="0" indent="-342900">
              <a:spcBef>
                <a:spcPts val="600"/>
              </a:spcBef>
              <a:buFont typeface="+mj-lt"/>
              <a:buAutoNum type="arabicPeriod"/>
            </a:pPr>
            <a:endParaRPr lang="en-US" sz="1000" dirty="0">
              <a:latin typeface="+mn-lt"/>
            </a:endParaRPr>
          </a:p>
          <a:p>
            <a:pPr marL="342900" lvl="0" indent="-342900">
              <a:spcBef>
                <a:spcPts val="600"/>
              </a:spcBef>
              <a:buFont typeface="+mj-lt"/>
              <a:buAutoNum type="arabicPeriod"/>
            </a:pPr>
            <a:r>
              <a:rPr lang="en-US" b="1" dirty="0">
                <a:latin typeface="+mn-lt"/>
              </a:rPr>
              <a:t>Referral Process:</a:t>
            </a:r>
            <a:r>
              <a:rPr lang="en-US" dirty="0">
                <a:latin typeface="+mn-lt"/>
              </a:rPr>
              <a:t> protocols to refer clients for services that can help meet their needs.</a:t>
            </a:r>
          </a:p>
          <a:p>
            <a:pPr marL="342900" lvl="0" indent="-342900">
              <a:spcBef>
                <a:spcPts val="600"/>
              </a:spcBef>
              <a:buFont typeface="+mj-lt"/>
              <a:buAutoNum type="arabicPeriod"/>
            </a:pPr>
            <a:endParaRPr lang="en-US" sz="1000" dirty="0">
              <a:latin typeface="+mn-lt"/>
            </a:endParaRPr>
          </a:p>
          <a:p>
            <a:pPr marL="342900" lvl="0" indent="-342900">
              <a:spcBef>
                <a:spcPts val="600"/>
              </a:spcBef>
              <a:buFont typeface="+mj-lt"/>
              <a:buAutoNum type="arabicPeriod"/>
            </a:pPr>
            <a:r>
              <a:rPr lang="en-US" b="1" dirty="0">
                <a:latin typeface="+mn-lt"/>
              </a:rPr>
              <a:t>Navigation Services:</a:t>
            </a:r>
            <a:r>
              <a:rPr lang="en-US" dirty="0">
                <a:latin typeface="+mn-lt"/>
              </a:rPr>
              <a:t> assistance for clients who have trouble accessing community services.</a:t>
            </a:r>
          </a:p>
        </p:txBody>
      </p:sp>
    </p:spTree>
    <p:extLst>
      <p:ext uri="{BB962C8B-B14F-4D97-AF65-F5344CB8AC3E}">
        <p14:creationId xmlns:p14="http://schemas.microsoft.com/office/powerpoint/2010/main" val="361892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F834-16AF-48F6-995C-793AEE3297CC}"/>
              </a:ext>
            </a:extLst>
          </p:cNvPr>
          <p:cNvSpPr>
            <a:spLocks noGrp="1"/>
          </p:cNvSpPr>
          <p:nvPr>
            <p:ph type="title"/>
          </p:nvPr>
        </p:nvSpPr>
        <p:spPr>
          <a:xfrm>
            <a:off x="1009649" y="255134"/>
            <a:ext cx="10734675" cy="1036850"/>
          </a:xfrm>
        </p:spPr>
        <p:txBody>
          <a:bodyPr>
            <a:normAutofit fontScale="90000"/>
          </a:bodyPr>
          <a:lstStyle/>
          <a:p>
            <a:r>
              <a:rPr lang="en-US" dirty="0">
                <a:latin typeface="+mj-lt"/>
              </a:rPr>
              <a:t>Core Features of Accountable Care Communities</a:t>
            </a:r>
          </a:p>
        </p:txBody>
      </p:sp>
      <p:sp>
        <p:nvSpPr>
          <p:cNvPr id="3" name="Content Placeholder 2">
            <a:extLst>
              <a:ext uri="{FF2B5EF4-FFF2-40B4-BE49-F238E27FC236}">
                <a16:creationId xmlns:a16="http://schemas.microsoft.com/office/drawing/2014/main" id="{C91D099E-CD40-49DF-BF3F-B32CF7ED29F9}"/>
              </a:ext>
            </a:extLst>
          </p:cNvPr>
          <p:cNvSpPr>
            <a:spLocks noGrp="1"/>
          </p:cNvSpPr>
          <p:nvPr>
            <p:ph idx="1"/>
          </p:nvPr>
        </p:nvSpPr>
        <p:spPr>
          <a:xfrm>
            <a:off x="248203" y="1774751"/>
            <a:ext cx="11695593" cy="4188610"/>
          </a:xfrm>
        </p:spPr>
        <p:txBody>
          <a:bodyPr>
            <a:noAutofit/>
          </a:bodyPr>
          <a:lstStyle/>
          <a:p>
            <a:pPr marL="457200" lvl="0" indent="-457200">
              <a:spcBef>
                <a:spcPts val="600"/>
              </a:spcBef>
              <a:buFont typeface="+mj-lt"/>
              <a:buAutoNum type="arabicPeriod" startAt="6"/>
            </a:pPr>
            <a:r>
              <a:rPr lang="en-US" b="1" dirty="0">
                <a:latin typeface="+mn-lt"/>
              </a:rPr>
              <a:t>Tracking System:</a:t>
            </a:r>
            <a:r>
              <a:rPr lang="en-US" dirty="0">
                <a:latin typeface="+mn-lt"/>
              </a:rPr>
              <a:t> ability to capture information about whether needs were met.</a:t>
            </a:r>
          </a:p>
          <a:p>
            <a:pPr marL="457200" lvl="0" indent="-457200">
              <a:spcBef>
                <a:spcPts val="600"/>
              </a:spcBef>
              <a:buFont typeface="+mj-lt"/>
              <a:buAutoNum type="arabicPeriod" startAt="6"/>
            </a:pPr>
            <a:endParaRPr lang="en-US" sz="1000" dirty="0">
              <a:latin typeface="+mn-lt"/>
            </a:endParaRPr>
          </a:p>
          <a:p>
            <a:pPr marL="457200" lvl="0" indent="-457200">
              <a:spcBef>
                <a:spcPts val="600"/>
              </a:spcBef>
              <a:buFont typeface="+mj-lt"/>
              <a:buAutoNum type="arabicPeriod" startAt="6"/>
            </a:pPr>
            <a:r>
              <a:rPr lang="en-US" b="1" dirty="0">
                <a:latin typeface="+mn-lt"/>
              </a:rPr>
              <a:t>Outcomes Data and Analysis:</a:t>
            </a:r>
            <a:r>
              <a:rPr lang="en-US" dirty="0">
                <a:latin typeface="+mn-lt"/>
              </a:rPr>
              <a:t> data at the individual or population level tracking health outcomes (e.g., number of hospital visits; school days missed); and analysis of the data to determine what programs and services work and have positive return on investment.</a:t>
            </a:r>
          </a:p>
          <a:p>
            <a:pPr marL="457200" lvl="0" indent="-457200">
              <a:spcBef>
                <a:spcPts val="600"/>
              </a:spcBef>
              <a:buFont typeface="+mj-lt"/>
              <a:buAutoNum type="arabicPeriod" startAt="6"/>
            </a:pPr>
            <a:endParaRPr lang="en-US" sz="1000" dirty="0">
              <a:latin typeface="+mn-lt"/>
            </a:endParaRPr>
          </a:p>
          <a:p>
            <a:pPr marL="457200" lvl="0" indent="-457200">
              <a:spcBef>
                <a:spcPts val="600"/>
              </a:spcBef>
              <a:buFont typeface="+mj-lt"/>
              <a:buAutoNum type="arabicPeriod" startAt="6"/>
            </a:pPr>
            <a:r>
              <a:rPr lang="en-US" b="1" dirty="0">
                <a:latin typeface="+mn-lt"/>
              </a:rPr>
              <a:t>Financing:</a:t>
            </a:r>
            <a:r>
              <a:rPr lang="en-US" dirty="0">
                <a:latin typeface="+mn-lt"/>
              </a:rPr>
              <a:t> analysis of return on investment can be used to develop financial models to support service delivery of both clinical and non-clinical services.</a:t>
            </a:r>
          </a:p>
          <a:p>
            <a:pPr marL="457200" lvl="0" indent="-457200">
              <a:spcBef>
                <a:spcPts val="600"/>
              </a:spcBef>
              <a:buFont typeface="+mj-lt"/>
              <a:buAutoNum type="arabicPeriod" startAt="6"/>
            </a:pPr>
            <a:endParaRPr lang="en-US" sz="1000" dirty="0">
              <a:latin typeface="+mn-lt"/>
            </a:endParaRPr>
          </a:p>
          <a:p>
            <a:pPr marL="457200" lvl="0" indent="-457200">
              <a:spcBef>
                <a:spcPts val="600"/>
              </a:spcBef>
              <a:buFont typeface="+mj-lt"/>
              <a:buAutoNum type="arabicPeriod" startAt="6"/>
            </a:pPr>
            <a:r>
              <a:rPr lang="en-US" b="1" dirty="0">
                <a:latin typeface="+mn-lt"/>
              </a:rPr>
              <a:t>Governance:</a:t>
            </a:r>
            <a:r>
              <a:rPr lang="en-US" dirty="0">
                <a:latin typeface="+mn-lt"/>
              </a:rPr>
              <a:t> collaborative organizations in an ACC should have a shared governance structure that affords shared decision-making, shared risk, and shared reward. </a:t>
            </a:r>
          </a:p>
          <a:p>
            <a:pPr marL="457200" indent="-457200">
              <a:spcBef>
                <a:spcPts val="600"/>
              </a:spcBef>
              <a:buFont typeface="+mj-lt"/>
              <a:buAutoNum type="arabicPeriod" startAt="6"/>
            </a:pPr>
            <a:endParaRPr lang="en-US" dirty="0">
              <a:latin typeface="+mn-lt"/>
            </a:endParaRPr>
          </a:p>
        </p:txBody>
      </p:sp>
    </p:spTree>
    <p:extLst>
      <p:ext uri="{BB962C8B-B14F-4D97-AF65-F5344CB8AC3E}">
        <p14:creationId xmlns:p14="http://schemas.microsoft.com/office/powerpoint/2010/main" val="205194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Custom 7">
      <a:dk1>
        <a:srgbClr val="002485"/>
      </a:dk1>
      <a:lt1>
        <a:sysClr val="window" lastClr="FFFFFF"/>
      </a:lt1>
      <a:dk2>
        <a:srgbClr val="88B4B5"/>
      </a:dk2>
      <a:lt2>
        <a:srgbClr val="F2F2F7"/>
      </a:lt2>
      <a:accent1>
        <a:srgbClr val="005FA5"/>
      </a:accent1>
      <a:accent2>
        <a:srgbClr val="F2F2F7"/>
      </a:accent2>
      <a:accent3>
        <a:srgbClr val="EBEB3D"/>
      </a:accent3>
      <a:accent4>
        <a:srgbClr val="F78729"/>
      </a:accent4>
      <a:accent5>
        <a:srgbClr val="C42F1A"/>
      </a:accent5>
      <a:accent6>
        <a:srgbClr val="68B807"/>
      </a:accent6>
      <a:hlink>
        <a:srgbClr val="99CA3C"/>
      </a:hlink>
      <a:folHlink>
        <a:srgbClr val="B9D181"/>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2.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1094</TotalTime>
  <Words>1555</Words>
  <Application>Microsoft Office PowerPoint</Application>
  <PresentationFormat>Widescreen</PresentationFormat>
  <Paragraphs>180</Paragraphs>
  <Slides>24</Slides>
  <Notes>8</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24</vt:i4>
      </vt:variant>
    </vt:vector>
  </HeadingPairs>
  <TitlesOfParts>
    <vt:vector size="43" baseType="lpstr">
      <vt:lpstr>Arial</vt:lpstr>
      <vt:lpstr>Avenir Light</vt:lpstr>
      <vt:lpstr>Book Antiqua</vt:lpstr>
      <vt:lpstr>Calibri</vt:lpstr>
      <vt:lpstr>Cambria</vt:lpstr>
      <vt:lpstr>Courier New</vt:lpstr>
      <vt:lpstr>Franklin Gothic Demi Cond</vt:lpstr>
      <vt:lpstr>Franklin Gothic Medium</vt:lpstr>
      <vt:lpstr>Franklin Gothic Medium Cond</vt:lpstr>
      <vt:lpstr>Gadugi</vt:lpstr>
      <vt:lpstr>Georgia</vt:lpstr>
      <vt:lpstr>Gill Sans MT</vt:lpstr>
      <vt:lpstr>Gotham Bold</vt:lpstr>
      <vt:lpstr>Helvetica</vt:lpstr>
      <vt:lpstr>Tw Cen MT</vt:lpstr>
      <vt:lpstr>Wingdings</vt:lpstr>
      <vt:lpstr>Sales Direction 16X9</vt:lpstr>
      <vt:lpstr>3_Office Theme</vt:lpstr>
      <vt:lpstr>4_Office Theme</vt:lpstr>
      <vt:lpstr>Accountable Care Communities:  A Model for Addressing the Drivers of Health in a World Moving to Value Based Care</vt:lpstr>
      <vt:lpstr>Our growing awareness of drivers of health…</vt:lpstr>
      <vt:lpstr>Paired with the growing movement to value-based care</vt:lpstr>
      <vt:lpstr>This work will require… </vt:lpstr>
      <vt:lpstr>Accountable Care Communities</vt:lpstr>
      <vt:lpstr>Task Force on Accountable Care Communities</vt:lpstr>
      <vt:lpstr>Cross-sector Partnerships to Address Barriers to Health</vt:lpstr>
      <vt:lpstr>Core Features of Accountable Care Communities</vt:lpstr>
      <vt:lpstr>Core Features of Accountable Care Communities</vt:lpstr>
      <vt:lpstr>Assessment of Community Health</vt:lpstr>
      <vt:lpstr>Education and Advocacy</vt:lpstr>
      <vt:lpstr>Screening Questions</vt:lpstr>
      <vt:lpstr>Referral Process</vt:lpstr>
      <vt:lpstr>Navigation Services</vt:lpstr>
      <vt:lpstr>Tracking, Outcomes, Financing and Governance: Non-Medicaid  </vt:lpstr>
      <vt:lpstr>How Accountable Care Communities Fit into North Carolina’s Evolving Health Care System</vt:lpstr>
      <vt:lpstr>ACC Core Features Supported by NC DHHS</vt:lpstr>
      <vt:lpstr>Accountable Care Community Example</vt:lpstr>
      <vt:lpstr>Any community can form an ACC </vt:lpstr>
      <vt:lpstr>Catalyzing Collaboration</vt:lpstr>
      <vt:lpstr>Natural Interests of Participating Partners</vt:lpstr>
      <vt:lpstr>Potential Barriers or Challenges</vt:lpstr>
      <vt:lpstr>ACCs: A Guide to Getting Started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Yorkery, Berkeley Smith</dc:creator>
  <cp:lastModifiedBy>Lyda-McDonald, Brieanne</cp:lastModifiedBy>
  <cp:revision>79</cp:revision>
  <dcterms:created xsi:type="dcterms:W3CDTF">2019-02-22T15:49:22Z</dcterms:created>
  <dcterms:modified xsi:type="dcterms:W3CDTF">2019-08-15T13:04:43Z</dcterms:modified>
</cp:coreProperties>
</file>