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3" r:id="rId3"/>
    <p:sldMasterId id="2147483714" r:id="rId4"/>
  </p:sldMasterIdLst>
  <p:notesMasterIdLst>
    <p:notesMasterId r:id="rId29"/>
  </p:notesMasterIdLst>
  <p:sldIdLst>
    <p:sldId id="296" r:id="rId5"/>
    <p:sldId id="610" r:id="rId6"/>
    <p:sldId id="611" r:id="rId7"/>
    <p:sldId id="370" r:id="rId8"/>
    <p:sldId id="840" r:id="rId9"/>
    <p:sldId id="851" r:id="rId10"/>
    <p:sldId id="852" r:id="rId11"/>
    <p:sldId id="853" r:id="rId12"/>
    <p:sldId id="854" r:id="rId13"/>
    <p:sldId id="838" r:id="rId14"/>
    <p:sldId id="841" r:id="rId15"/>
    <p:sldId id="373" r:id="rId16"/>
    <p:sldId id="846" r:id="rId17"/>
    <p:sldId id="823" r:id="rId18"/>
    <p:sldId id="808" r:id="rId19"/>
    <p:sldId id="847" r:id="rId20"/>
    <p:sldId id="848" r:id="rId21"/>
    <p:sldId id="844" r:id="rId22"/>
    <p:sldId id="849" r:id="rId23"/>
    <p:sldId id="331" r:id="rId24"/>
    <p:sldId id="276" r:id="rId25"/>
    <p:sldId id="842" r:id="rId26"/>
    <p:sldId id="850" r:id="rId27"/>
    <p:sldId id="85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A10B"/>
    <a:srgbClr val="7B983E"/>
    <a:srgbClr val="88B4B5"/>
    <a:srgbClr val="005FA5"/>
    <a:srgbClr val="7B5F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48" autoAdjust="0"/>
    <p:restoredTop sz="96807" autoAdjust="0"/>
  </p:normalViewPr>
  <p:slideViewPr>
    <p:cSldViewPr snapToGrid="0">
      <p:cViewPr varScale="1">
        <p:scale>
          <a:sx n="110" d="100"/>
          <a:sy n="110" d="100"/>
        </p:scale>
        <p:origin x="456" y="96"/>
      </p:cViewPr>
      <p:guideLst/>
    </p:cSldViewPr>
  </p:slideViewPr>
  <p:outlineViewPr>
    <p:cViewPr>
      <p:scale>
        <a:sx n="33" d="100"/>
        <a:sy n="33" d="100"/>
      </p:scale>
      <p:origin x="0" y="-42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70584C-91A5-4F06-B9A8-C9E4A12B1738}" type="datetimeFigureOut">
              <a:rPr lang="en-US" smtClean="0"/>
              <a:t>3/11/2019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DECC6-E20D-4E9F-AAD6-2ADA2FDD9E57}" type="slidenum">
              <a:rPr lang="en-US" smtClean="0"/>
              <a:t>‹#›</a:t>
            </a:fld>
            <a:endParaRPr lang="en-US"/>
          </a:p>
        </p:txBody>
      </p:sp>
    </p:spTree>
    <p:extLst>
      <p:ext uri="{BB962C8B-B14F-4D97-AF65-F5344CB8AC3E}">
        <p14:creationId xmlns:p14="http://schemas.microsoft.com/office/powerpoint/2010/main" val="3405520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A179D-2D27-49E2-B022-8EDDA2EFE682}"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381853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094303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Traditional health care and public health cannot do this alone, must partner with other sectors to positively impact all areas of people’s lives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825070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D9AE5825-0E19-489D-8598-7406C53C4B9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306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t>One of the main provider objections to screening for health-related social needs is the lack of a plan for how to address identified needs.</a:t>
            </a:r>
          </a:p>
          <a:p>
            <a:r>
              <a:rPr lang="en-US" dirty="0"/>
              <a:t>Through a public-private partnership, NCCARE360, North Carolina is developing a common, shared system to help connect patients who screen positive for health-related social needs with community based services to meet those needs</a:t>
            </a:r>
          </a:p>
          <a:p>
            <a:pPr lvl="1"/>
            <a:r>
              <a:rPr lang="en-US" dirty="0"/>
              <a:t>This represents a massive endeavor to create a common good to improve the health and well-being of all North Carolinians</a:t>
            </a:r>
          </a:p>
          <a:p>
            <a:endParaRPr lang="en-US" sz="3700" dirty="0"/>
          </a:p>
        </p:txBody>
      </p:sp>
    </p:spTree>
    <p:extLst>
      <p:ext uri="{BB962C8B-B14F-4D97-AF65-F5344CB8AC3E}">
        <p14:creationId xmlns:p14="http://schemas.microsoft.com/office/powerpoint/2010/main" val="768611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who is included in Medicaid Transformation and </a:t>
            </a:r>
            <a:r>
              <a:rPr lang="en-US"/>
              <a:t>who is not</a:t>
            </a:r>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9AF0F5E8-D1F9-4FF3-B9D2-22EDB5FB21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1451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9AF0F5E8-D1F9-4FF3-B9D2-22EDB5FB21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7317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3182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0539546" y="6113245"/>
            <a:ext cx="1480705" cy="274320"/>
          </a:xfrm>
        </p:spPr>
        <p:txBody>
          <a:bodyPr/>
          <a:lstStyle/>
          <a:p>
            <a:fld id="{A79A3335-6331-4872-A8B7-ECD55539F4D0}"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648651" y="6389303"/>
            <a:ext cx="1371600" cy="274320"/>
          </a:xfrm>
        </p:spPr>
        <p:txBody>
          <a:bodyPr/>
          <a:lstStyle/>
          <a:p>
            <a:fld id="{A7F8E3F6-DE14-48B2-B2BC-6FABA9630FB8}"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3662" y="6064640"/>
            <a:ext cx="2365729" cy="731691"/>
          </a:xfrm>
          <a:prstGeom prst="rect">
            <a:avLst/>
          </a:prstGeom>
        </p:spPr>
      </p:pic>
    </p:spTree>
    <p:extLst>
      <p:ext uri="{BB962C8B-B14F-4D97-AF65-F5344CB8AC3E}">
        <p14:creationId xmlns:p14="http://schemas.microsoft.com/office/powerpoint/2010/main" val="353716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9A3335-6331-4872-A8B7-ECD55539F4D0}"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
        <p:nvSpPr>
          <p:cNvPr id="10" name="Rectangle 9"/>
          <p:cNvSpPr/>
          <p:nvPr/>
        </p:nvSpPr>
        <p:spPr>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3"/>
          <p:cNvSpPr>
            <a:spLocks noGrp="1"/>
          </p:cNvSpPr>
          <p:nvPr>
            <p:ph type="body" sz="half" idx="14"/>
          </p:nvPr>
        </p:nvSpPr>
        <p:spPr>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p:cNvSpPr>
            <a:spLocks noGrp="1"/>
          </p:cNvSpPr>
          <p:nvPr>
            <p:ph type="pic" idx="1"/>
          </p:nvPr>
        </p:nvSpPr>
        <p:spPr>
          <a:xfrm>
            <a:off x="12954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Picture Placeholder 2"/>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3446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A3335-6331-4872-A8B7-ECD55539F4D0}"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11517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A3335-6331-4872-A8B7-ECD55539F4D0}"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31948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3"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829733"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025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5"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540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ontent Slide - 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5"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5694DB6-BA23-4604-ADE6-8A63470B05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38944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Text">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9" name="Title 1">
            <a:extLst>
              <a:ext uri="{FF2B5EF4-FFF2-40B4-BE49-F238E27FC236}">
                <a16:creationId xmlns:a16="http://schemas.microsoft.com/office/drawing/2014/main" id="{7928C725-EDA8-4181-BC17-835212B45C97}"/>
              </a:ext>
            </a:extLst>
          </p:cNvPr>
          <p:cNvSpPr>
            <a:spLocks noGrp="1"/>
          </p:cNvSpPr>
          <p:nvPr>
            <p:ph type="title" hasCustomPrompt="1"/>
          </p:nvPr>
        </p:nvSpPr>
        <p:spPr>
          <a:xfrm>
            <a:off x="841248" y="640080"/>
            <a:ext cx="105156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10" name="Rectangle 9">
            <a:extLst>
              <a:ext uri="{FF2B5EF4-FFF2-40B4-BE49-F238E27FC236}">
                <a16:creationId xmlns:a16="http://schemas.microsoft.com/office/drawing/2014/main" id="{7EBF50CD-3635-4352-87C8-DCEE38FD4F6B}"/>
              </a:ext>
            </a:extLst>
          </p:cNvPr>
          <p:cNvSpPr/>
          <p:nvPr userDrawn="1"/>
        </p:nvSpPr>
        <p:spPr>
          <a:xfrm>
            <a:off x="830639" y="1"/>
            <a:ext cx="6852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a:extLst>
              <a:ext uri="{FF2B5EF4-FFF2-40B4-BE49-F238E27FC236}">
                <a16:creationId xmlns:a16="http://schemas.microsoft.com/office/drawing/2014/main" id="{89ACCDC9-F684-47F2-96DB-770E4F0EFDCA}"/>
              </a:ext>
            </a:extLst>
          </p:cNvPr>
          <p:cNvSpPr>
            <a:spLocks noGrp="1"/>
          </p:cNvSpPr>
          <p:nvPr>
            <p:ph type="body" sz="quarter" idx="10"/>
          </p:nvPr>
        </p:nvSpPr>
        <p:spPr>
          <a:xfrm>
            <a:off x="830639" y="1458914"/>
            <a:ext cx="10525279" cy="4840287"/>
          </a:xfr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3C69FC3A-741B-4EDE-BFDE-93F0FA54ABF6}"/>
              </a:ext>
            </a:extLst>
          </p:cNvPr>
          <p:cNvSpPr>
            <a:spLocks noGrp="1"/>
          </p:cNvSpPr>
          <p:nvPr>
            <p:ph type="sldNum" sz="quarter" idx="13"/>
          </p:nvPr>
        </p:nvSpPr>
        <p:spPr>
          <a:xfrm>
            <a:off x="9448800" y="6592387"/>
            <a:ext cx="27432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46960981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2314" y="2063293"/>
            <a:ext cx="2689348" cy="2559511"/>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5" y="230732"/>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783" y="232221"/>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4289" y="230099"/>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sp>
        <p:nvSpPr>
          <p:cNvPr id="2" name="TextBox 1">
            <a:extLst>
              <a:ext uri="{FF2B5EF4-FFF2-40B4-BE49-F238E27FC236}">
                <a16:creationId xmlns:a16="http://schemas.microsoft.com/office/drawing/2014/main" id="{67484F5C-FF68-435D-810F-22E966B1E6D3}"/>
              </a:ext>
            </a:extLst>
          </p:cNvPr>
          <p:cNvSpPr txBox="1"/>
          <p:nvPr userDrawn="1"/>
        </p:nvSpPr>
        <p:spPr>
          <a:xfrm>
            <a:off x="3691463" y="2417670"/>
            <a:ext cx="4980851" cy="369332"/>
          </a:xfrm>
          <a:prstGeom prst="rect">
            <a:avLst/>
          </a:prstGeom>
          <a:noFill/>
        </p:spPr>
        <p:txBody>
          <a:bodyPr wrap="none" rtlCol="0">
            <a:spAutoFit/>
          </a:bodyPr>
          <a:lstStyle/>
          <a:p>
            <a:r>
              <a:rPr lang="en-US" dirty="0"/>
              <a:t>NC Department of Health and Human Services</a:t>
            </a:r>
          </a:p>
        </p:txBody>
      </p:sp>
    </p:spTree>
    <p:extLst>
      <p:ext uri="{BB962C8B-B14F-4D97-AF65-F5344CB8AC3E}">
        <p14:creationId xmlns:p14="http://schemas.microsoft.com/office/powerpoint/2010/main" val="154331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7"/>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3"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3"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3"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833489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atin typeface="Gadugi"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1295400" y="1828800"/>
            <a:ext cx="9601200" cy="4188610"/>
          </a:xfrm>
        </p:spPr>
        <p:txBody>
          <a:bodyPr/>
          <a:lstStyle>
            <a:lvl1pPr>
              <a:defRPr>
                <a:latin typeface="Gadugi" panose="020B0502040204020203" pitchFamily="34" charset="0"/>
              </a:defRPr>
            </a:lvl1pPr>
            <a:lvl2pPr>
              <a:defRPr>
                <a:latin typeface="Gadugi" panose="020B0502040204020203" pitchFamily="34" charset="0"/>
              </a:defRPr>
            </a:lvl2pPr>
            <a:lvl3pPr>
              <a:defRPr>
                <a:latin typeface="Gadugi" panose="020B0502040204020203" pitchFamily="34" charset="0"/>
              </a:defRPr>
            </a:lvl3pPr>
            <a:lvl4pPr>
              <a:defRPr>
                <a:latin typeface="Gadugi" panose="020B0502040204020203" pitchFamily="34" charset="0"/>
              </a:defRPr>
            </a:lvl4pPr>
            <a:lvl5pPr>
              <a:defRPr>
                <a:latin typeface="Gadug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884951B2-8D38-4070-8956-E48A198924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73878" y="6017410"/>
            <a:ext cx="2709961" cy="840590"/>
          </a:xfrm>
          <a:prstGeom prst="rect">
            <a:avLst/>
          </a:prstGeom>
        </p:spPr>
      </p:pic>
    </p:spTree>
    <p:extLst>
      <p:ext uri="{BB962C8B-B14F-4D97-AF65-F5344CB8AC3E}">
        <p14:creationId xmlns:p14="http://schemas.microsoft.com/office/powerpoint/2010/main" val="215900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Slide - 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5"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5694DB6-BA23-4604-ADE6-8A63470B05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26388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5"/>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5"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929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3"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211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3"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829733"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910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6" y="1849441"/>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829733"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6220601" y="1840562"/>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105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464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2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7"/>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3"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3"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3"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5" y="230732"/>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783" y="232221"/>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4289" y="230099"/>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spTree>
    <p:extLst>
      <p:ext uri="{BB962C8B-B14F-4D97-AF65-F5344CB8AC3E}">
        <p14:creationId xmlns:p14="http://schemas.microsoft.com/office/powerpoint/2010/main" val="2896092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le, Text">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9" name="Title 1">
            <a:extLst>
              <a:ext uri="{FF2B5EF4-FFF2-40B4-BE49-F238E27FC236}">
                <a16:creationId xmlns:a16="http://schemas.microsoft.com/office/drawing/2014/main" id="{7928C725-EDA8-4181-BC17-835212B45C97}"/>
              </a:ext>
            </a:extLst>
          </p:cNvPr>
          <p:cNvSpPr>
            <a:spLocks noGrp="1"/>
          </p:cNvSpPr>
          <p:nvPr>
            <p:ph type="title" hasCustomPrompt="1"/>
          </p:nvPr>
        </p:nvSpPr>
        <p:spPr>
          <a:xfrm>
            <a:off x="841248" y="640080"/>
            <a:ext cx="105156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10" name="Rectangle 9">
            <a:extLst>
              <a:ext uri="{FF2B5EF4-FFF2-40B4-BE49-F238E27FC236}">
                <a16:creationId xmlns:a16="http://schemas.microsoft.com/office/drawing/2014/main" id="{7EBF50CD-3635-4352-87C8-DCEE38FD4F6B}"/>
              </a:ext>
            </a:extLst>
          </p:cNvPr>
          <p:cNvSpPr/>
          <p:nvPr userDrawn="1"/>
        </p:nvSpPr>
        <p:spPr>
          <a:xfrm>
            <a:off x="830639" y="1"/>
            <a:ext cx="6852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a:extLst>
              <a:ext uri="{FF2B5EF4-FFF2-40B4-BE49-F238E27FC236}">
                <a16:creationId xmlns:a16="http://schemas.microsoft.com/office/drawing/2014/main" id="{89ACCDC9-F684-47F2-96DB-770E4F0EFDCA}"/>
              </a:ext>
            </a:extLst>
          </p:cNvPr>
          <p:cNvSpPr>
            <a:spLocks noGrp="1"/>
          </p:cNvSpPr>
          <p:nvPr>
            <p:ph type="body" sz="quarter" idx="10"/>
          </p:nvPr>
        </p:nvSpPr>
        <p:spPr>
          <a:xfrm>
            <a:off x="830639" y="1458914"/>
            <a:ext cx="10525279" cy="4840287"/>
          </a:xfr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3C69FC3A-741B-4EDE-BFDE-93F0FA54ABF6}"/>
              </a:ext>
            </a:extLst>
          </p:cNvPr>
          <p:cNvSpPr>
            <a:spLocks noGrp="1"/>
          </p:cNvSpPr>
          <p:nvPr>
            <p:ph type="sldNum" sz="quarter" idx="13"/>
          </p:nvPr>
        </p:nvSpPr>
        <p:spPr>
          <a:xfrm>
            <a:off x="9448800" y="6592387"/>
            <a:ext cx="27432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321136699"/>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841248" y="640080"/>
            <a:ext cx="10515600" cy="548640"/>
          </a:xfrm>
        </p:spPr>
        <p:txBody>
          <a:bodyPr>
            <a:noAutofit/>
          </a:bodyPr>
          <a:lstStyle>
            <a:lvl1pPr algn="l">
              <a:defRPr sz="28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838201" y="111126"/>
            <a:ext cx="126559" cy="269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94650465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899158" y="640080"/>
            <a:ext cx="10457689"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830639" y="1"/>
            <a:ext cx="6852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 Placeholder 3"/>
          <p:cNvSpPr>
            <a:spLocks noGrp="1"/>
          </p:cNvSpPr>
          <p:nvPr>
            <p:ph type="body" sz="quarter" idx="10"/>
          </p:nvPr>
        </p:nvSpPr>
        <p:spPr>
          <a:xfrm>
            <a:off x="838200" y="1520826"/>
            <a:ext cx="10517717"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extLst>
      <p:ext uri="{BB962C8B-B14F-4D97-AF65-F5344CB8AC3E}">
        <p14:creationId xmlns:p14="http://schemas.microsoft.com/office/powerpoint/2010/main" val="392293093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icture Placeholder 14"/>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16"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sz="1200" b="1" i="1">
                <a:latin typeface="Arial" pitchFamily="34" charset="0"/>
                <a:cs typeface="Arial" pitchFamily="34" charset="0"/>
              </a:rPr>
              <a:t>NOTE:</a:t>
            </a:r>
          </a:p>
          <a:p>
            <a:r>
              <a:rPr sz="1200" i="1">
                <a:latin typeface="Arial" pitchFamily="34" charset="0"/>
                <a:cs typeface="Arial" pitchFamily="34" charset="0"/>
              </a:rPr>
              <a:t>To change the  image on this slide, select the picture and delete it. Then click the Pictures icon in the placeholder to insert your own image.</a:t>
            </a:r>
          </a:p>
        </p:txBody>
      </p:sp>
    </p:spTree>
    <p:extLst>
      <p:ext uri="{BB962C8B-B14F-4D97-AF65-F5344CB8AC3E}">
        <p14:creationId xmlns:p14="http://schemas.microsoft.com/office/powerpoint/2010/main" val="346430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709" y="152400"/>
            <a:ext cx="9753600" cy="1295400"/>
          </a:xfrm>
        </p:spPr>
        <p:txBody>
          <a:bodyPr/>
          <a:lstStyle/>
          <a:p>
            <a:r>
              <a:rPr lang="en-US"/>
              <a:t>Click to edit Master title style</a:t>
            </a:r>
            <a:endParaRPr/>
          </a:p>
        </p:txBody>
      </p:sp>
      <p:sp>
        <p:nvSpPr>
          <p:cNvPr id="3" name="Content Placeholder 2"/>
          <p:cNvSpPr>
            <a:spLocks noGrp="1"/>
          </p:cNvSpPr>
          <p:nvPr>
            <p:ph sz="half" idx="1"/>
          </p:nvPr>
        </p:nvSpPr>
        <p:spPr>
          <a:xfrm>
            <a:off x="1141709" y="1600200"/>
            <a:ext cx="487680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095999" y="1600200"/>
            <a:ext cx="487680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4067C2A3-CD19-48AB-9F64-ECCF75182EDD}" type="datetime1">
              <a:rPr lang="en-US"/>
              <a:t>3/11/2019</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00500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5"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615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7"/>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3"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3"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3"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5" y="230732"/>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783" y="232221"/>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4289" y="230099"/>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spTree>
    <p:extLst>
      <p:ext uri="{BB962C8B-B14F-4D97-AF65-F5344CB8AC3E}">
        <p14:creationId xmlns:p14="http://schemas.microsoft.com/office/powerpoint/2010/main" val="672424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7"/>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3"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3"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3"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085335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7" y="2061988"/>
            <a:ext cx="2698311" cy="199887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3"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3"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3"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2317356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5"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466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5"/>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5"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158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3"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900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3"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829733"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852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6" y="1849441"/>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829733"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7"/>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6220601" y="1840562"/>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197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9123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6912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7"/>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3"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3"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3"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5" y="230732"/>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783" y="232221"/>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4289" y="230099"/>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spTree>
    <p:extLst>
      <p:ext uri="{BB962C8B-B14F-4D97-AF65-F5344CB8AC3E}">
        <p14:creationId xmlns:p14="http://schemas.microsoft.com/office/powerpoint/2010/main" val="38145671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1"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5"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660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841248" y="640080"/>
            <a:ext cx="10515600" cy="548640"/>
          </a:xfrm>
        </p:spPr>
        <p:txBody>
          <a:bodyPr>
            <a:noAutofit/>
          </a:bodyPr>
          <a:lstStyle>
            <a:lvl1pPr algn="l">
              <a:defRPr sz="28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838201" y="111126"/>
            <a:ext cx="126559" cy="269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066398312"/>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Text">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9" name="Title 1">
            <a:extLst>
              <a:ext uri="{FF2B5EF4-FFF2-40B4-BE49-F238E27FC236}">
                <a16:creationId xmlns:a16="http://schemas.microsoft.com/office/drawing/2014/main" id="{7928C725-EDA8-4181-BC17-835212B45C97}"/>
              </a:ext>
            </a:extLst>
          </p:cNvPr>
          <p:cNvSpPr>
            <a:spLocks noGrp="1"/>
          </p:cNvSpPr>
          <p:nvPr>
            <p:ph type="title" hasCustomPrompt="1"/>
          </p:nvPr>
        </p:nvSpPr>
        <p:spPr>
          <a:xfrm>
            <a:off x="841248" y="640080"/>
            <a:ext cx="105156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10" name="Rectangle 9">
            <a:extLst>
              <a:ext uri="{FF2B5EF4-FFF2-40B4-BE49-F238E27FC236}">
                <a16:creationId xmlns:a16="http://schemas.microsoft.com/office/drawing/2014/main" id="{7EBF50CD-3635-4352-87C8-DCEE38FD4F6B}"/>
              </a:ext>
            </a:extLst>
          </p:cNvPr>
          <p:cNvSpPr/>
          <p:nvPr userDrawn="1"/>
        </p:nvSpPr>
        <p:spPr>
          <a:xfrm>
            <a:off x="830639" y="1"/>
            <a:ext cx="6852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a:extLst>
              <a:ext uri="{FF2B5EF4-FFF2-40B4-BE49-F238E27FC236}">
                <a16:creationId xmlns:a16="http://schemas.microsoft.com/office/drawing/2014/main" id="{89ACCDC9-F684-47F2-96DB-770E4F0EFDCA}"/>
              </a:ext>
            </a:extLst>
          </p:cNvPr>
          <p:cNvSpPr>
            <a:spLocks noGrp="1"/>
          </p:cNvSpPr>
          <p:nvPr>
            <p:ph type="body" sz="quarter" idx="10"/>
          </p:nvPr>
        </p:nvSpPr>
        <p:spPr>
          <a:xfrm>
            <a:off x="830639" y="1458914"/>
            <a:ext cx="10525279" cy="4840287"/>
          </a:xfr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3C69FC3A-741B-4EDE-BFDE-93F0FA54ABF6}"/>
              </a:ext>
            </a:extLst>
          </p:cNvPr>
          <p:cNvSpPr>
            <a:spLocks noGrp="1"/>
          </p:cNvSpPr>
          <p:nvPr>
            <p:ph type="sldNum" sz="quarter" idx="13"/>
          </p:nvPr>
        </p:nvSpPr>
        <p:spPr>
          <a:xfrm>
            <a:off x="9448800" y="6592387"/>
            <a:ext cx="27432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4223374495"/>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Texto or Object">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841248" y="640080"/>
            <a:ext cx="105156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830639" y="1"/>
            <a:ext cx="6852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Content Placeholder 3">
            <a:extLst>
              <a:ext uri="{FF2B5EF4-FFF2-40B4-BE49-F238E27FC236}">
                <a16:creationId xmlns:a16="http://schemas.microsoft.com/office/drawing/2014/main" id="{922B1E9E-738A-4134-A081-ED1265246A44}"/>
              </a:ext>
            </a:extLst>
          </p:cNvPr>
          <p:cNvSpPr>
            <a:spLocks noGrp="1"/>
          </p:cNvSpPr>
          <p:nvPr>
            <p:ph sz="quarter" idx="10"/>
          </p:nvPr>
        </p:nvSpPr>
        <p:spPr>
          <a:xfrm>
            <a:off x="841248" y="1301751"/>
            <a:ext cx="10515600" cy="5108575"/>
          </a:xfrm>
          <a:prstGeom prst="rect">
            <a:avLst/>
          </a:prstGeo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10">
            <a:extLst>
              <a:ext uri="{FF2B5EF4-FFF2-40B4-BE49-F238E27FC236}">
                <a16:creationId xmlns:a16="http://schemas.microsoft.com/office/drawing/2014/main" id="{AF5ED2EA-F891-48AD-9FF4-C3287FBBD689}"/>
              </a:ext>
            </a:extLst>
          </p:cNvPr>
          <p:cNvSpPr>
            <a:spLocks noGrp="1"/>
          </p:cNvSpPr>
          <p:nvPr>
            <p:ph type="sldNum" sz="quarter" idx="13"/>
          </p:nvPr>
        </p:nvSpPr>
        <p:spPr>
          <a:xfrm>
            <a:off x="9448800" y="6592387"/>
            <a:ext cx="27432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4333837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3DB73-39CF-4381-A7FA-F9FF8D122E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C79007-7138-4F8F-88C9-DC32C0D22ED1}"/>
              </a:ext>
            </a:extLst>
          </p:cNvPr>
          <p:cNvSpPr>
            <a:spLocks noGrp="1"/>
          </p:cNvSpPr>
          <p:nvPr>
            <p:ph type="dt" sz="half" idx="10"/>
          </p:nvPr>
        </p:nvSpPr>
        <p:spPr/>
        <p:txBody>
          <a:bodyPr/>
          <a:lstStyle/>
          <a:p>
            <a:fld id="{40D94E94-6CE8-45BD-825D-1B1353AFB841}" type="datetimeFigureOut">
              <a:rPr lang="en-US" smtClean="0"/>
              <a:t>3/11/2019</a:t>
            </a:fld>
            <a:endParaRPr lang="en-US"/>
          </a:p>
        </p:txBody>
      </p:sp>
      <p:sp>
        <p:nvSpPr>
          <p:cNvPr id="4" name="Footer Placeholder 3">
            <a:extLst>
              <a:ext uri="{FF2B5EF4-FFF2-40B4-BE49-F238E27FC236}">
                <a16:creationId xmlns:a16="http://schemas.microsoft.com/office/drawing/2014/main" id="{2C562C5C-F680-4971-B326-A50A1C0685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CA773F-1E80-46CE-A1B0-89E340066F23}"/>
              </a:ext>
            </a:extLst>
          </p:cNvPr>
          <p:cNvSpPr>
            <a:spLocks noGrp="1"/>
          </p:cNvSpPr>
          <p:nvPr>
            <p:ph type="sldNum" sz="quarter" idx="12"/>
          </p:nvPr>
        </p:nvSpPr>
        <p:spPr/>
        <p:txBody>
          <a:bodyPr/>
          <a:lstStyle/>
          <a:p>
            <a:fld id="{A9822EBA-6CAD-4F57-8040-F565522611F6}" type="slidenum">
              <a:rPr lang="en-US" smtClean="0"/>
              <a:t>‹#›</a:t>
            </a:fld>
            <a:endParaRPr lang="en-US"/>
          </a:p>
        </p:txBody>
      </p:sp>
    </p:spTree>
    <p:extLst>
      <p:ext uri="{BB962C8B-B14F-4D97-AF65-F5344CB8AC3E}">
        <p14:creationId xmlns:p14="http://schemas.microsoft.com/office/powerpoint/2010/main" val="9875249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3" name="Picture 2">
            <a:extLst>
              <a:ext uri="{FF2B5EF4-FFF2-40B4-BE49-F238E27FC236}">
                <a16:creationId xmlns:a16="http://schemas.microsoft.com/office/drawing/2014/main" id="{A977DF95-D98E-9842-AB21-4BAB6B9A6361}"/>
              </a:ext>
            </a:extLst>
          </p:cNvPr>
          <p:cNvPicPr>
            <a:picLocks noChangeAspect="1"/>
          </p:cNvPicPr>
          <p:nvPr userDrawn="1"/>
        </p:nvPicPr>
        <p:blipFill>
          <a:blip r:embed="rId2"/>
          <a:stretch>
            <a:fillRect/>
          </a:stretch>
        </p:blipFill>
        <p:spPr>
          <a:xfrm>
            <a:off x="9987738" y="90606"/>
            <a:ext cx="2040473" cy="1005521"/>
          </a:xfrm>
          <a:prstGeom prst="rect">
            <a:avLst/>
          </a:prstGeom>
        </p:spPr>
      </p:pic>
      <p:sp>
        <p:nvSpPr>
          <p:cNvPr id="7" name="Google Shape;145;p21">
            <a:extLst>
              <a:ext uri="{FF2B5EF4-FFF2-40B4-BE49-F238E27FC236}">
                <a16:creationId xmlns:a16="http://schemas.microsoft.com/office/drawing/2014/main" id="{7238CCE9-C526-564A-8A40-B6941B0C2EF4}"/>
              </a:ext>
            </a:extLst>
          </p:cNvPr>
          <p:cNvSpPr txBox="1">
            <a:spLocks/>
          </p:cNvSpPr>
          <p:nvPr userDrawn="1"/>
        </p:nvSpPr>
        <p:spPr>
          <a:xfrm>
            <a:off x="4431003" y="6429968"/>
            <a:ext cx="4114800" cy="2517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solidFill>
                  <a:schemeClr val="tx1">
                    <a:lumMod val="65000"/>
                    <a:lumOff val="35000"/>
                  </a:schemeClr>
                </a:solidFill>
                <a:latin typeface="Avenir Light" panose="020B0402020203020204" pitchFamily="34" charset="77"/>
                <a:ea typeface="Avenir"/>
                <a:cs typeface="Avenir"/>
                <a:sym typeface="Avenir"/>
              </a:rPr>
              <a:t>PROPRIETARY &amp; CONFIDENTIAL</a:t>
            </a:r>
            <a:endParaRPr lang="en-US" sz="1600" dirty="0">
              <a:solidFill>
                <a:schemeClr val="tx1">
                  <a:lumMod val="65000"/>
                  <a:lumOff val="35000"/>
                </a:schemeClr>
              </a:solidFill>
              <a:latin typeface="Avenir Light" panose="020B0402020203020204" pitchFamily="34" charset="77"/>
            </a:endParaRPr>
          </a:p>
        </p:txBody>
      </p:sp>
    </p:spTree>
    <p:extLst>
      <p:ext uri="{BB962C8B-B14F-4D97-AF65-F5344CB8AC3E}">
        <p14:creationId xmlns:p14="http://schemas.microsoft.com/office/powerpoint/2010/main" val="5949156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ext or objec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50E658-114E-4518-9F83-8FC6C529763D}"/>
              </a:ext>
            </a:extLst>
          </p:cNvPr>
          <p:cNvSpPr>
            <a:spLocks noGrp="1"/>
          </p:cNvSpPr>
          <p:nvPr>
            <p:ph sz="quarter" idx="10"/>
          </p:nvPr>
        </p:nvSpPr>
        <p:spPr>
          <a:xfrm>
            <a:off x="160867" y="128588"/>
            <a:ext cx="11846984" cy="6354762"/>
          </a:xfrm>
          <a:prstGeom prst="rect">
            <a:avLst/>
          </a:prstGeo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C675EA9-2EAB-4C70-890E-635EB5D97009}"/>
              </a:ext>
            </a:extLst>
          </p:cNvPr>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8" name="Slide Number Placeholder 10">
            <a:extLst>
              <a:ext uri="{FF2B5EF4-FFF2-40B4-BE49-F238E27FC236}">
                <a16:creationId xmlns:a16="http://schemas.microsoft.com/office/drawing/2014/main" id="{5FC06B2B-BDD9-4B81-9CBC-689E0D09D26C}"/>
              </a:ext>
            </a:extLst>
          </p:cNvPr>
          <p:cNvSpPr>
            <a:spLocks noGrp="1"/>
          </p:cNvSpPr>
          <p:nvPr>
            <p:ph type="sldNum" sz="quarter" idx="13"/>
          </p:nvPr>
        </p:nvSpPr>
        <p:spPr>
          <a:xfrm>
            <a:off x="9448800" y="6592387"/>
            <a:ext cx="27432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1593305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1800">
                <a:latin typeface="Franklin Gothic Medium" panose="020B0603020102020204" pitchFamily="34" charset="0"/>
              </a:defRPr>
            </a:lvl1pPr>
            <a:lvl2pPr marL="576263" indent="-233363">
              <a:lnSpc>
                <a:spcPct val="100000"/>
              </a:lnSpc>
              <a:buFont typeface="Franklin Gothic Medium" panose="020B0603020102020204" pitchFamily="34" charset="0"/>
              <a:buChar char="−"/>
              <a:defRPr sz="1800">
                <a:latin typeface="Franklin Gothic Medium" panose="020B0603020102020204" pitchFamily="34" charset="0"/>
              </a:defRPr>
            </a:lvl2pPr>
            <a:lvl3pPr marL="973138" indent="-228600">
              <a:lnSpc>
                <a:spcPct val="100000"/>
              </a:lnSpc>
              <a:defRPr sz="18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dirty="0"/>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dirty="0">
              <a:solidFill>
                <a:prstClr val="black"/>
              </a:solidFill>
            </a:endParaRP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888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8799"/>
            <a:ext cx="4572000" cy="4343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541888" y="6064640"/>
            <a:ext cx="1480705" cy="274320"/>
          </a:xfrm>
        </p:spPr>
        <p:txBody>
          <a:bodyPr/>
          <a:lstStyle/>
          <a:p>
            <a:fld id="{A79A3335-6331-4872-A8B7-ECD55539F4D0}"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650993" y="6374999"/>
            <a:ext cx="1371600" cy="274320"/>
          </a:xfrm>
        </p:spPr>
        <p:txBody>
          <a:bodyPr/>
          <a:lstStyle/>
          <a:p>
            <a:fld id="{A7F8E3F6-DE14-48B2-B2BC-6FABA9630FB8}"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3662" y="6064640"/>
            <a:ext cx="2365729" cy="731691"/>
          </a:xfrm>
          <a:prstGeom prst="rect">
            <a:avLst/>
          </a:prstGeom>
        </p:spPr>
      </p:pic>
    </p:spTree>
    <p:extLst>
      <p:ext uri="{BB962C8B-B14F-4D97-AF65-F5344CB8AC3E}">
        <p14:creationId xmlns:p14="http://schemas.microsoft.com/office/powerpoint/2010/main" val="298074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n-lt"/>
                <a:cs typeface="Times New Roman" panose="02020603050405020304" pitchFamily="18" charset="0"/>
              </a:defRPr>
            </a:lvl1pPr>
          </a:lstStyle>
          <a:p>
            <a:r>
              <a:rPr lang="en-US" dirty="0"/>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a:extLst/>
        </p:spPr>
        <p:txBody>
          <a:bodyPr lIns="96661" tIns="48331" rIns="96661" bIns="48331"/>
          <a:lstStyle/>
          <a:p>
            <a:pPr>
              <a:defRPr/>
            </a:pPr>
            <a:endParaRPr lang="en-US" sz="1800" dirty="0">
              <a:solidFill>
                <a:srgbClr val="000000"/>
              </a:solidFill>
              <a:cs typeface="Arial" charset="0"/>
            </a:endParaRPr>
          </a:p>
        </p:txBody>
      </p:sp>
    </p:spTree>
    <p:extLst>
      <p:ext uri="{BB962C8B-B14F-4D97-AF65-F5344CB8AC3E}">
        <p14:creationId xmlns:p14="http://schemas.microsoft.com/office/powerpoint/2010/main" val="10003377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4491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atin typeface="Gadugi"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1295400" y="1828800"/>
            <a:ext cx="9601200" cy="4188610"/>
          </a:xfrm>
        </p:spPr>
        <p:txBody>
          <a:bodyPr/>
          <a:lstStyle>
            <a:lvl1pPr>
              <a:defRPr>
                <a:latin typeface="Gadugi" panose="020B0502040204020203" pitchFamily="34" charset="0"/>
              </a:defRPr>
            </a:lvl1pPr>
            <a:lvl2pPr>
              <a:defRPr>
                <a:latin typeface="Gadugi" panose="020B0502040204020203" pitchFamily="34" charset="0"/>
              </a:defRPr>
            </a:lvl2pPr>
            <a:lvl3pPr>
              <a:defRPr>
                <a:latin typeface="Gadugi" panose="020B0502040204020203" pitchFamily="34" charset="0"/>
              </a:defRPr>
            </a:lvl3pPr>
            <a:lvl4pPr>
              <a:defRPr>
                <a:latin typeface="Gadugi" panose="020B0502040204020203" pitchFamily="34" charset="0"/>
              </a:defRPr>
            </a:lvl4pPr>
            <a:lvl5pPr>
              <a:defRPr>
                <a:latin typeface="Gadug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884951B2-8D38-4070-8956-E48A198924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97333" y="6017410"/>
            <a:ext cx="2709961" cy="840590"/>
          </a:xfrm>
          <a:prstGeom prst="rect">
            <a:avLst/>
          </a:prstGeom>
        </p:spPr>
      </p:pic>
    </p:spTree>
    <p:extLst>
      <p:ext uri="{BB962C8B-B14F-4D97-AF65-F5344CB8AC3E}">
        <p14:creationId xmlns:p14="http://schemas.microsoft.com/office/powerpoint/2010/main" val="252464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icture Placeholder 14"/>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16"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sz="1200" b="1" i="1">
                <a:latin typeface="Arial" pitchFamily="34" charset="0"/>
                <a:cs typeface="Arial" pitchFamily="34" charset="0"/>
              </a:rPr>
              <a:t>NOTE:</a:t>
            </a:r>
          </a:p>
          <a:p>
            <a:r>
              <a:rPr sz="1200" i="1">
                <a:latin typeface="Arial" pitchFamily="34" charset="0"/>
                <a:cs typeface="Arial" pitchFamily="34" charset="0"/>
              </a:rPr>
              <a:t>To change the  image on this slide, select the picture and delete it. Then click the Pictures icon in the placeholder to insert your own image.</a:t>
            </a:r>
          </a:p>
        </p:txBody>
      </p:sp>
    </p:spTree>
    <p:extLst>
      <p:ext uri="{BB962C8B-B14F-4D97-AF65-F5344CB8AC3E}">
        <p14:creationId xmlns:p14="http://schemas.microsoft.com/office/powerpoint/2010/main" val="90959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2595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8799"/>
            <a:ext cx="4572000" cy="4343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541888" y="6064640"/>
            <a:ext cx="1480705" cy="274320"/>
          </a:xfrm>
        </p:spPr>
        <p:txBody>
          <a:bodyPr/>
          <a:lstStyle/>
          <a:p>
            <a:fld id="{A79A3335-6331-4872-A8B7-ECD55539F4D0}"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650993" y="6374999"/>
            <a:ext cx="1371600" cy="274320"/>
          </a:xfrm>
        </p:spPr>
        <p:txBody>
          <a:bodyPr/>
          <a:lstStyle/>
          <a:p>
            <a:fld id="{A7F8E3F6-DE14-48B2-B2BC-6FABA9630FB8}"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3662" y="6064640"/>
            <a:ext cx="2365729" cy="731691"/>
          </a:xfrm>
          <a:prstGeom prst="rect">
            <a:avLst/>
          </a:prstGeom>
        </p:spPr>
      </p:pic>
    </p:spTree>
    <p:extLst>
      <p:ext uri="{BB962C8B-B14F-4D97-AF65-F5344CB8AC3E}">
        <p14:creationId xmlns:p14="http://schemas.microsoft.com/office/powerpoint/2010/main" val="108804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9A3335-6331-4872-A8B7-ECD55539F4D0}" type="datetimeFigureOut">
              <a:rPr lang="en-US" smtClean="0"/>
              <a:t>3/11/2019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pic>
        <p:nvPicPr>
          <p:cNvPr id="10" name="Picture 9">
            <a:extLst>
              <a:ext uri="{FF2B5EF4-FFF2-40B4-BE49-F238E27FC236}">
                <a16:creationId xmlns:a16="http://schemas.microsoft.com/office/drawing/2014/main" id="{026D88E0-1545-49EE-B9BB-3266383E7A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73878" y="6017410"/>
            <a:ext cx="2709961" cy="840590"/>
          </a:xfrm>
          <a:prstGeom prst="rect">
            <a:avLst/>
          </a:prstGeom>
        </p:spPr>
      </p:pic>
    </p:spTree>
    <p:extLst>
      <p:ext uri="{BB962C8B-B14F-4D97-AF65-F5344CB8AC3E}">
        <p14:creationId xmlns:p14="http://schemas.microsoft.com/office/powerpoint/2010/main" val="108277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pic>
        <p:nvPicPr>
          <p:cNvPr id="8" name="Picture 7">
            <a:extLst>
              <a:ext uri="{FF2B5EF4-FFF2-40B4-BE49-F238E27FC236}">
                <a16:creationId xmlns:a16="http://schemas.microsoft.com/office/drawing/2014/main" id="{C2795BB3-BE13-4E64-A4B1-745DBF11B6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73878" y="6017410"/>
            <a:ext cx="2709961" cy="840590"/>
          </a:xfrm>
          <a:prstGeom prst="rect">
            <a:avLst/>
          </a:prstGeom>
        </p:spPr>
      </p:pic>
    </p:spTree>
    <p:extLst>
      <p:ext uri="{BB962C8B-B14F-4D97-AF65-F5344CB8AC3E}">
        <p14:creationId xmlns:p14="http://schemas.microsoft.com/office/powerpoint/2010/main" val="240698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A3335-6331-4872-A8B7-ECD55539F4D0}" type="datetimeFigureOut">
              <a:rPr lang="en-US" smtClean="0"/>
              <a:t>3/11/2019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50128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0603010" y="6090920"/>
            <a:ext cx="1480705" cy="274320"/>
          </a:xfrm>
        </p:spPr>
        <p:txBody>
          <a:bodyPr/>
          <a:lstStyle/>
          <a:p>
            <a:fld id="{A79A3335-6331-4872-A8B7-ECD55539F4D0}"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12115" y="6365240"/>
            <a:ext cx="1371600" cy="274320"/>
          </a:xfrm>
        </p:spPr>
        <p:txBody>
          <a:bodyPr/>
          <a:lstStyle/>
          <a:p>
            <a:fld id="{A7F8E3F6-DE14-48B2-B2BC-6FABA9630FB8}"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6386" y="6028392"/>
            <a:ext cx="2365729" cy="731691"/>
          </a:xfrm>
          <a:prstGeom prst="rect">
            <a:avLst/>
          </a:prstGeom>
        </p:spPr>
      </p:pic>
    </p:spTree>
    <p:extLst>
      <p:ext uri="{BB962C8B-B14F-4D97-AF65-F5344CB8AC3E}">
        <p14:creationId xmlns:p14="http://schemas.microsoft.com/office/powerpoint/2010/main" val="403918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9A3335-6331-4872-A8B7-ECD55539F4D0}" type="datetimeFigureOut">
              <a:rPr lang="en-US" smtClean="0"/>
              <a:t>3/11/2019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98531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0539546" y="6113245"/>
            <a:ext cx="1480705" cy="274320"/>
          </a:xfrm>
        </p:spPr>
        <p:txBody>
          <a:bodyPr/>
          <a:lstStyle/>
          <a:p>
            <a:fld id="{A79A3335-6331-4872-A8B7-ECD55539F4D0}"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648651" y="6389303"/>
            <a:ext cx="1371600" cy="274320"/>
          </a:xfrm>
        </p:spPr>
        <p:txBody>
          <a:bodyPr/>
          <a:lstStyle/>
          <a:p>
            <a:fld id="{A7F8E3F6-DE14-48B2-B2BC-6FABA9630FB8}"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3662" y="6064640"/>
            <a:ext cx="2365729" cy="731691"/>
          </a:xfrm>
          <a:prstGeom prst="rect">
            <a:avLst/>
          </a:prstGeom>
        </p:spPr>
      </p:pic>
    </p:spTree>
    <p:extLst>
      <p:ext uri="{BB962C8B-B14F-4D97-AF65-F5344CB8AC3E}">
        <p14:creationId xmlns:p14="http://schemas.microsoft.com/office/powerpoint/2010/main" val="125952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9A3335-6331-4872-A8B7-ECD55539F4D0}"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
        <p:nvSpPr>
          <p:cNvPr id="10" name="Rectangle 9"/>
          <p:cNvSpPr/>
          <p:nvPr/>
        </p:nvSpPr>
        <p:spPr>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3"/>
          <p:cNvSpPr>
            <a:spLocks noGrp="1"/>
          </p:cNvSpPr>
          <p:nvPr>
            <p:ph type="body" sz="half" idx="14"/>
          </p:nvPr>
        </p:nvSpPr>
        <p:spPr>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p:cNvSpPr>
            <a:spLocks noGrp="1"/>
          </p:cNvSpPr>
          <p:nvPr>
            <p:ph type="pic" idx="1"/>
          </p:nvPr>
        </p:nvSpPr>
        <p:spPr>
          <a:xfrm>
            <a:off x="12954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Picture Placeholder 2"/>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55860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A3335-6331-4872-A8B7-ECD55539F4D0}"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63418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A3335-6331-4872-A8B7-ECD55539F4D0}"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66953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pic>
        <p:nvPicPr>
          <p:cNvPr id="8" name="Picture 7">
            <a:extLst>
              <a:ext uri="{FF2B5EF4-FFF2-40B4-BE49-F238E27FC236}">
                <a16:creationId xmlns:a16="http://schemas.microsoft.com/office/drawing/2014/main" id="{C2795BB3-BE13-4E64-A4B1-745DBF11B6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73878" y="6017410"/>
            <a:ext cx="2709961" cy="840590"/>
          </a:xfrm>
          <a:prstGeom prst="rect">
            <a:avLst/>
          </a:prstGeom>
        </p:spPr>
      </p:pic>
    </p:spTree>
    <p:extLst>
      <p:ext uri="{BB962C8B-B14F-4D97-AF65-F5344CB8AC3E}">
        <p14:creationId xmlns:p14="http://schemas.microsoft.com/office/powerpoint/2010/main" val="261215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A3335-6331-4872-A8B7-ECD55539F4D0}" type="datetimeFigureOut">
              <a:rPr lang="en-US" smtClean="0"/>
              <a:t>3/11/2019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411222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0603010" y="6090920"/>
            <a:ext cx="1480705" cy="274320"/>
          </a:xfrm>
        </p:spPr>
        <p:txBody>
          <a:bodyPr/>
          <a:lstStyle/>
          <a:p>
            <a:fld id="{A79A3335-6331-4872-A8B7-ECD55539F4D0}"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12115" y="6365240"/>
            <a:ext cx="1371600" cy="274320"/>
          </a:xfrm>
        </p:spPr>
        <p:txBody>
          <a:bodyPr/>
          <a:lstStyle/>
          <a:p>
            <a:fld id="{A7F8E3F6-DE14-48B2-B2BC-6FABA9630FB8}"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6386" y="6028392"/>
            <a:ext cx="2365729" cy="731691"/>
          </a:xfrm>
          <a:prstGeom prst="rect">
            <a:avLst/>
          </a:prstGeom>
        </p:spPr>
      </p:pic>
    </p:spTree>
    <p:extLst>
      <p:ext uri="{BB962C8B-B14F-4D97-AF65-F5344CB8AC3E}">
        <p14:creationId xmlns:p14="http://schemas.microsoft.com/office/powerpoint/2010/main" val="255918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000">
                <a:solidFill>
                  <a:schemeClr val="tx1"/>
                </a:solidFill>
              </a:defRPr>
            </a:lvl1pPr>
          </a:lstStyle>
          <a:p>
            <a:fld id="{A79A3335-6331-4872-A8B7-ECD55539F4D0}" type="datetimeFigureOut">
              <a:rPr lang="en-US" smtClean="0"/>
              <a:pPr/>
              <a:t>3/11/2019</a:t>
            </a:fld>
            <a:endParaRPr lang="en-US"/>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000">
                <a:solidFill>
                  <a:schemeClr val="tx1"/>
                </a:solidFill>
              </a:defRPr>
            </a:lvl1pPr>
          </a:lstStyle>
          <a:p>
            <a:fld id="{A7F8E3F6-DE14-48B2-B2BC-6FABA9630FB8}" type="slidenum">
              <a:rPr lang="en-US" smtClean="0"/>
              <a:pPr/>
              <a:t>‹#›</a:t>
            </a:fld>
            <a:endParaRPr lang="en-US"/>
          </a:p>
        </p:txBody>
      </p:sp>
    </p:spTree>
    <p:extLst>
      <p:ext uri="{BB962C8B-B14F-4D97-AF65-F5344CB8AC3E}">
        <p14:creationId xmlns:p14="http://schemas.microsoft.com/office/powerpoint/2010/main" val="1878385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7"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696385" y="6603332"/>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dirty="0">
                <a:latin typeface="Arial" panose="020B0604020202020204" pitchFamily="34" charset="0"/>
                <a:cs typeface="Arial" panose="020B0604020202020204" pitchFamily="34" charset="0"/>
              </a:rPr>
              <a:t>NCDHHS, NC Perspective on COPD | Sept 10, 2018</a:t>
            </a:r>
          </a:p>
        </p:txBody>
      </p:sp>
      <p:sp>
        <p:nvSpPr>
          <p:cNvPr id="5" name="Text Placeholder 13"/>
          <p:cNvSpPr txBox="1">
            <a:spLocks/>
          </p:cNvSpPr>
          <p:nvPr userDrawn="1"/>
        </p:nvSpPr>
        <p:spPr>
          <a:xfrm>
            <a:off x="11503025" y="6600160"/>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900" b="1" i="0" smtClean="0">
                <a:latin typeface="Arial" panose="020B0604020202020204" pitchFamily="34" charset="0"/>
                <a:cs typeface="Arial" panose="020B0604020202020204" pitchFamily="34" charset="0"/>
              </a:rPr>
              <a:pPr/>
              <a:t>‹#›</a:t>
            </a:fld>
            <a:endParaRPr lang="en-US" sz="9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821707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696385" y="6603332"/>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dirty="0">
                <a:latin typeface="Arial" panose="020B0604020202020204" pitchFamily="34" charset="0"/>
                <a:cs typeface="Arial" panose="020B0604020202020204" pitchFamily="34" charset="0"/>
              </a:rPr>
              <a:t>NCDHHS</a:t>
            </a:r>
          </a:p>
        </p:txBody>
      </p:sp>
      <p:sp>
        <p:nvSpPr>
          <p:cNvPr id="5" name="Text Placeholder 13"/>
          <p:cNvSpPr txBox="1">
            <a:spLocks/>
          </p:cNvSpPr>
          <p:nvPr userDrawn="1"/>
        </p:nvSpPr>
        <p:spPr>
          <a:xfrm>
            <a:off x="11503025" y="6600160"/>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900" b="1" i="0" smtClean="0">
                <a:latin typeface="Arial" panose="020B0604020202020204" pitchFamily="34" charset="0"/>
                <a:cs typeface="Arial" panose="020B0604020202020204" pitchFamily="34" charset="0"/>
              </a:rPr>
              <a:pPr/>
              <a:t>‹#›</a:t>
            </a:fld>
            <a:endParaRPr lang="en-US" sz="9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939015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7" r:id="rId13"/>
    <p:sldLayoutId id="2147483708" r:id="rId14"/>
    <p:sldLayoutId id="2147483709" r:id="rId15"/>
    <p:sldLayoutId id="2147483710" r:id="rId16"/>
    <p:sldLayoutId id="2147483711" r:id="rId17"/>
    <p:sldLayoutId id="2147483712" r:id="rId18"/>
    <p:sldLayoutId id="2147483713" r:id="rId19"/>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000">
                <a:solidFill>
                  <a:schemeClr val="tx1"/>
                </a:solidFill>
              </a:defRPr>
            </a:lvl1pPr>
          </a:lstStyle>
          <a:p>
            <a:fld id="{A79A3335-6331-4872-A8B7-ECD55539F4D0}" type="datetimeFigureOut">
              <a:rPr lang="en-US" smtClean="0"/>
              <a:pPr/>
              <a:t>3/11/2019</a:t>
            </a:fld>
            <a:endParaRPr lang="en-US"/>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000">
                <a:solidFill>
                  <a:schemeClr val="tx1"/>
                </a:solidFill>
              </a:defRPr>
            </a:lvl1pPr>
          </a:lstStyle>
          <a:p>
            <a:fld id="{A7F8E3F6-DE14-48B2-B2BC-6FABA9630FB8}" type="slidenum">
              <a:rPr lang="en-US" smtClean="0"/>
              <a:pPr/>
              <a:t>‹#›</a:t>
            </a:fld>
            <a:endParaRPr lang="en-US"/>
          </a:p>
        </p:txBody>
      </p:sp>
    </p:spTree>
    <p:extLst>
      <p:ext uri="{BB962C8B-B14F-4D97-AF65-F5344CB8AC3E}">
        <p14:creationId xmlns:p14="http://schemas.microsoft.com/office/powerpoint/2010/main" val="238938429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7"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gif"/><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2.xml"/><Relationship Id="rId7" Type="http://schemas.openxmlformats.org/officeDocument/2006/relationships/image" Target="../media/image45.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49.png"/><Relationship Id="rId5" Type="http://schemas.openxmlformats.org/officeDocument/2006/relationships/notesSlide" Target="../notesSlides/notesSlide7.xml"/><Relationship Id="rId10" Type="http://schemas.openxmlformats.org/officeDocument/2006/relationships/image" Target="../media/image48.png"/><Relationship Id="rId4" Type="http://schemas.openxmlformats.org/officeDocument/2006/relationships/slideLayout" Target="../slideLayouts/slideLayout50.xml"/><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C4E7-1D1C-4836-A9EC-314E27DD97A7}"/>
              </a:ext>
            </a:extLst>
          </p:cNvPr>
          <p:cNvSpPr>
            <a:spLocks noGrp="1"/>
          </p:cNvSpPr>
          <p:nvPr>
            <p:ph type="ctrTitle"/>
          </p:nvPr>
        </p:nvSpPr>
        <p:spPr>
          <a:xfrm>
            <a:off x="1295400" y="1033322"/>
            <a:ext cx="6400800" cy="2560320"/>
          </a:xfrm>
        </p:spPr>
        <p:txBody>
          <a:bodyPr>
            <a:normAutofit fontScale="90000"/>
          </a:bodyPr>
          <a:lstStyle/>
          <a:p>
            <a:r>
              <a:rPr lang="en-US" b="1" cap="small" dirty="0"/>
              <a:t>Advancing HNC 2030 Through Community Partnerships: Introduction to the Accountable Care Community Model</a:t>
            </a:r>
            <a:endParaRPr lang="en-US" dirty="0"/>
          </a:p>
        </p:txBody>
      </p:sp>
      <p:sp>
        <p:nvSpPr>
          <p:cNvPr id="3" name="Content Placeholder 2">
            <a:extLst>
              <a:ext uri="{FF2B5EF4-FFF2-40B4-BE49-F238E27FC236}">
                <a16:creationId xmlns:a16="http://schemas.microsoft.com/office/drawing/2014/main" id="{395E94CC-906A-4CFA-9578-95525ED8A38F}"/>
              </a:ext>
            </a:extLst>
          </p:cNvPr>
          <p:cNvSpPr>
            <a:spLocks noGrp="1"/>
          </p:cNvSpPr>
          <p:nvPr>
            <p:ph type="subTitle" idx="1"/>
          </p:nvPr>
        </p:nvSpPr>
        <p:spPr>
          <a:xfrm>
            <a:off x="1295400" y="4880918"/>
            <a:ext cx="6400800" cy="1550773"/>
          </a:xfrm>
        </p:spPr>
        <p:txBody>
          <a:bodyPr>
            <a:noAutofit/>
          </a:bodyPr>
          <a:lstStyle/>
          <a:p>
            <a:pPr marL="0" indent="0">
              <a:buNone/>
            </a:pPr>
            <a:r>
              <a:rPr lang="en-US" sz="2000" dirty="0">
                <a:latin typeface="Gadugi" panose="020B0502040204020203" pitchFamily="34" charset="0"/>
              </a:rPr>
              <a:t>Berkeley Yorkery, MPP			</a:t>
            </a:r>
          </a:p>
          <a:p>
            <a:pPr marL="0" indent="0">
              <a:buNone/>
            </a:pPr>
            <a:r>
              <a:rPr lang="en-US" sz="2000" dirty="0">
                <a:latin typeface="Gadugi" panose="020B0502040204020203" pitchFamily="34" charset="0"/>
              </a:rPr>
              <a:t>Associate Director, NCIOM				</a:t>
            </a:r>
          </a:p>
        </p:txBody>
      </p:sp>
      <p:sp>
        <p:nvSpPr>
          <p:cNvPr id="4" name="Title 1">
            <a:extLst>
              <a:ext uri="{FF2B5EF4-FFF2-40B4-BE49-F238E27FC236}">
                <a16:creationId xmlns:a16="http://schemas.microsoft.com/office/drawing/2014/main" id="{570A2B1E-CE83-4EF3-9D23-EDC8BBB148CE}"/>
              </a:ext>
            </a:extLst>
          </p:cNvPr>
          <p:cNvSpPr txBox="1">
            <a:spLocks/>
          </p:cNvSpPr>
          <p:nvPr/>
        </p:nvSpPr>
        <p:spPr>
          <a:xfrm>
            <a:off x="1295400" y="3410463"/>
            <a:ext cx="7811191" cy="106268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2485"/>
                </a:solidFill>
                <a:effectLst/>
                <a:uLnTx/>
                <a:uFillTx/>
                <a:latin typeface="Gadugi" panose="020B0502040204020203" pitchFamily="34" charset="0"/>
                <a:ea typeface="+mj-ea"/>
                <a:cs typeface="+mj-cs"/>
              </a:rPr>
              <a:t>Overview of Task Force Process and Charge</a:t>
            </a:r>
            <a:endParaRPr kumimoji="0" lang="en-US" sz="2400" b="0" i="0" u="none" strike="noStrike" kern="1200" cap="none" spc="0" normalizeH="0" baseline="0" noProof="0" dirty="0">
              <a:ln>
                <a:noFill/>
              </a:ln>
              <a:solidFill>
                <a:srgbClr val="002485"/>
              </a:solidFill>
              <a:effectLst/>
              <a:uLnTx/>
              <a:uFillTx/>
              <a:latin typeface="Gadugi" panose="020B0502040204020203" pitchFamily="34" charset="0"/>
              <a:ea typeface="+mj-ea"/>
              <a:cs typeface="+mj-cs"/>
            </a:endParaRPr>
          </a:p>
        </p:txBody>
      </p:sp>
      <p:pic>
        <p:nvPicPr>
          <p:cNvPr id="1026" name="Picture 2" descr="NCIOM logo"/>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9106591" y="210322"/>
            <a:ext cx="2571750" cy="638175"/>
          </a:xfrm>
          <a:prstGeom prst="rect">
            <a:avLst/>
          </a:prstGeom>
          <a:noFill/>
        </p:spPr>
      </p:pic>
    </p:spTree>
    <p:extLst>
      <p:ext uri="{BB962C8B-B14F-4D97-AF65-F5344CB8AC3E}">
        <p14:creationId xmlns:p14="http://schemas.microsoft.com/office/powerpoint/2010/main" val="383224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AF834-16AF-48F6-995C-793AEE3297CC}"/>
              </a:ext>
            </a:extLst>
          </p:cNvPr>
          <p:cNvSpPr>
            <a:spLocks noGrp="1"/>
          </p:cNvSpPr>
          <p:nvPr>
            <p:ph type="title"/>
          </p:nvPr>
        </p:nvSpPr>
        <p:spPr>
          <a:xfrm>
            <a:off x="1009649" y="255134"/>
            <a:ext cx="10734675" cy="1036850"/>
          </a:xfrm>
        </p:spPr>
        <p:txBody>
          <a:bodyPr>
            <a:normAutofit fontScale="90000"/>
          </a:bodyPr>
          <a:lstStyle/>
          <a:p>
            <a:r>
              <a:rPr lang="en-US" dirty="0">
                <a:latin typeface="+mj-lt"/>
              </a:rPr>
              <a:t>Core Features of Accountable Care Communities</a:t>
            </a:r>
          </a:p>
        </p:txBody>
      </p:sp>
      <p:sp>
        <p:nvSpPr>
          <p:cNvPr id="3" name="Content Placeholder 2">
            <a:extLst>
              <a:ext uri="{FF2B5EF4-FFF2-40B4-BE49-F238E27FC236}">
                <a16:creationId xmlns:a16="http://schemas.microsoft.com/office/drawing/2014/main" id="{C91D099E-CD40-49DF-BF3F-B32CF7ED29F9}"/>
              </a:ext>
            </a:extLst>
          </p:cNvPr>
          <p:cNvSpPr>
            <a:spLocks noGrp="1"/>
          </p:cNvSpPr>
          <p:nvPr>
            <p:ph idx="1"/>
          </p:nvPr>
        </p:nvSpPr>
        <p:spPr>
          <a:xfrm>
            <a:off x="180974" y="1562100"/>
            <a:ext cx="9601200" cy="4188610"/>
          </a:xfrm>
        </p:spPr>
        <p:txBody>
          <a:bodyPr>
            <a:noAutofit/>
          </a:bodyPr>
          <a:lstStyle/>
          <a:p>
            <a:pPr lvl="0">
              <a:spcBef>
                <a:spcPts val="600"/>
              </a:spcBef>
            </a:pPr>
            <a:r>
              <a:rPr lang="en-US" sz="1800" b="1" dirty="0"/>
              <a:t>Assessment of Community Health:</a:t>
            </a:r>
            <a:r>
              <a:rPr lang="en-US" sz="1800" dirty="0"/>
              <a:t> analysis of community health issues to determine priorities </a:t>
            </a:r>
          </a:p>
          <a:p>
            <a:pPr lvl="0">
              <a:spcBef>
                <a:spcPts val="600"/>
              </a:spcBef>
            </a:pPr>
            <a:r>
              <a:rPr lang="en-US" sz="1800" b="1" dirty="0"/>
              <a:t>Education and Advocacy:</a:t>
            </a:r>
            <a:r>
              <a:rPr lang="en-US" sz="1800" dirty="0"/>
              <a:t> a plan and mechanism to advance community health and health equity by advocating for local policies and communicating with local government agencies about the health effects of policy across sectors.</a:t>
            </a:r>
          </a:p>
          <a:p>
            <a:pPr lvl="0">
              <a:spcBef>
                <a:spcPts val="600"/>
              </a:spcBef>
            </a:pPr>
            <a:r>
              <a:rPr lang="en-US" sz="1800" b="1" dirty="0"/>
              <a:t>Screening Tool:</a:t>
            </a:r>
            <a:r>
              <a:rPr lang="en-US" sz="1800" dirty="0"/>
              <a:t> a questionnaire to screen for health-related social needs. </a:t>
            </a:r>
          </a:p>
          <a:p>
            <a:pPr lvl="0">
              <a:spcBef>
                <a:spcPts val="600"/>
              </a:spcBef>
            </a:pPr>
            <a:r>
              <a:rPr lang="en-US" sz="1800" b="1" dirty="0"/>
              <a:t>Referral Process:</a:t>
            </a:r>
            <a:r>
              <a:rPr lang="en-US" sz="1800" dirty="0"/>
              <a:t> protocols to refer clients for services that can help meet their needs.</a:t>
            </a:r>
          </a:p>
          <a:p>
            <a:pPr lvl="0">
              <a:spcBef>
                <a:spcPts val="600"/>
              </a:spcBef>
            </a:pPr>
            <a:r>
              <a:rPr lang="en-US" sz="1800" b="1" dirty="0"/>
              <a:t>Navigation Services:</a:t>
            </a:r>
            <a:r>
              <a:rPr lang="en-US" sz="1800" dirty="0"/>
              <a:t> assistance for clients who have trouble accessing community services.</a:t>
            </a:r>
          </a:p>
          <a:p>
            <a:pPr lvl="0">
              <a:spcBef>
                <a:spcPts val="600"/>
              </a:spcBef>
            </a:pPr>
            <a:r>
              <a:rPr lang="en-US" sz="1800" b="1" dirty="0"/>
              <a:t>Tracking System:</a:t>
            </a:r>
            <a:r>
              <a:rPr lang="en-US" sz="1800" dirty="0"/>
              <a:t> ability to capture information about whether needs were met.</a:t>
            </a:r>
          </a:p>
          <a:p>
            <a:pPr lvl="0">
              <a:spcBef>
                <a:spcPts val="600"/>
              </a:spcBef>
            </a:pPr>
            <a:r>
              <a:rPr lang="en-US" sz="1800" b="1" dirty="0"/>
              <a:t>Outcomes Data and Analysis:</a:t>
            </a:r>
            <a:r>
              <a:rPr lang="en-US" sz="1800" dirty="0"/>
              <a:t> data at the individual or population level tracking health outcomes (e.g., number of hospital visits; school days missed); and analysis of the data to determine what programs and services work and have positive return on investment.</a:t>
            </a:r>
          </a:p>
          <a:p>
            <a:pPr lvl="0">
              <a:spcBef>
                <a:spcPts val="600"/>
              </a:spcBef>
            </a:pPr>
            <a:r>
              <a:rPr lang="en-US" sz="1800" b="1" dirty="0"/>
              <a:t>Financing:</a:t>
            </a:r>
            <a:r>
              <a:rPr lang="en-US" sz="1800" dirty="0"/>
              <a:t> analysis of return on investment can be used to develop financial models to support service delivery of both clinical and non-clinical services.</a:t>
            </a:r>
          </a:p>
          <a:p>
            <a:pPr lvl="0">
              <a:spcBef>
                <a:spcPts val="600"/>
              </a:spcBef>
            </a:pPr>
            <a:r>
              <a:rPr lang="en-US" sz="1800" b="1" dirty="0"/>
              <a:t>Governance:</a:t>
            </a:r>
            <a:r>
              <a:rPr lang="en-US" sz="1800" dirty="0"/>
              <a:t> collaborative organizations in an ACC should have a shared governance structure that affords shared decision-making, shared risk, and shared reward. </a:t>
            </a:r>
          </a:p>
          <a:p>
            <a:pPr>
              <a:spcBef>
                <a:spcPts val="600"/>
              </a:spcBef>
            </a:pPr>
            <a:endParaRPr lang="en-US" sz="1800" dirty="0"/>
          </a:p>
        </p:txBody>
      </p:sp>
    </p:spTree>
    <p:extLst>
      <p:ext uri="{BB962C8B-B14F-4D97-AF65-F5344CB8AC3E}">
        <p14:creationId xmlns:p14="http://schemas.microsoft.com/office/powerpoint/2010/main" val="45846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AC73F-6856-40D4-94F1-DE3F334641EB}"/>
              </a:ext>
            </a:extLst>
          </p:cNvPr>
          <p:cNvSpPr>
            <a:spLocks noGrp="1"/>
          </p:cNvSpPr>
          <p:nvPr>
            <p:ph type="title"/>
          </p:nvPr>
        </p:nvSpPr>
        <p:spPr/>
        <p:txBody>
          <a:bodyPr/>
          <a:lstStyle/>
          <a:p>
            <a:r>
              <a:rPr lang="en-US" dirty="0"/>
              <a:t>How Accountable Care Communities Fit into North Carolina’s Evolving Health Care System</a:t>
            </a:r>
          </a:p>
        </p:txBody>
      </p:sp>
      <p:sp>
        <p:nvSpPr>
          <p:cNvPr id="12" name="Text Placeholder 11">
            <a:extLst>
              <a:ext uri="{FF2B5EF4-FFF2-40B4-BE49-F238E27FC236}">
                <a16:creationId xmlns:a16="http://schemas.microsoft.com/office/drawing/2014/main" id="{AFA6936F-084C-4E1C-9C63-2691803BF62C}"/>
              </a:ext>
            </a:extLst>
          </p:cNvPr>
          <p:cNvSpPr>
            <a:spLocks noGrp="1"/>
          </p:cNvSpPr>
          <p:nvPr>
            <p:ph type="body" idx="1"/>
          </p:nvPr>
        </p:nvSpPr>
        <p:spPr>
          <a:xfrm>
            <a:off x="1295400" y="5566015"/>
            <a:ext cx="8877300" cy="1181100"/>
          </a:xfrm>
        </p:spPr>
        <p:txBody>
          <a:bodyPr>
            <a:normAutofit/>
          </a:bodyPr>
          <a:lstStyle/>
          <a:p>
            <a:r>
              <a:rPr lang="en-US" sz="2400" dirty="0"/>
              <a:t>NC DHHS has developed a framework for providing “Healthy Opportunities” to all North Carolinians that will build much of the infrastructure needed for accountable care communities</a:t>
            </a:r>
          </a:p>
        </p:txBody>
      </p:sp>
      <p:pic>
        <p:nvPicPr>
          <p:cNvPr id="19" name="Picture 18">
            <a:extLst>
              <a:ext uri="{FF2B5EF4-FFF2-40B4-BE49-F238E27FC236}">
                <a16:creationId xmlns:a16="http://schemas.microsoft.com/office/drawing/2014/main" id="{4EA0B0CC-6DF9-401E-BEB3-5D0B7B541E73}"/>
              </a:ext>
            </a:extLst>
          </p:cNvPr>
          <p:cNvPicPr>
            <a:picLocks noChangeAspect="1"/>
          </p:cNvPicPr>
          <p:nvPr/>
        </p:nvPicPr>
        <p:blipFill>
          <a:blip r:embed="rId2"/>
          <a:stretch>
            <a:fillRect/>
          </a:stretch>
        </p:blipFill>
        <p:spPr>
          <a:xfrm>
            <a:off x="1295400" y="1940467"/>
            <a:ext cx="8491315" cy="2977065"/>
          </a:xfrm>
          <a:prstGeom prst="rect">
            <a:avLst/>
          </a:prstGeom>
        </p:spPr>
      </p:pic>
    </p:spTree>
    <p:extLst>
      <p:ext uri="{BB962C8B-B14F-4D97-AF65-F5344CB8AC3E}">
        <p14:creationId xmlns:p14="http://schemas.microsoft.com/office/powerpoint/2010/main" val="203695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B104E-C781-4123-9A87-6E3AA659582B}"/>
              </a:ext>
            </a:extLst>
          </p:cNvPr>
          <p:cNvSpPr>
            <a:spLocks noGrp="1"/>
          </p:cNvSpPr>
          <p:nvPr>
            <p:ph idx="1"/>
          </p:nvPr>
        </p:nvSpPr>
        <p:spPr/>
        <p:txBody>
          <a:bodyPr/>
          <a:lstStyle/>
          <a:p>
            <a:pPr marL="0" indent="0">
              <a:buNone/>
            </a:pPr>
            <a:r>
              <a:rPr lang="en-US" dirty="0"/>
              <a:t>Community Health Assessments</a:t>
            </a:r>
          </a:p>
          <a:p>
            <a:pPr lvl="1"/>
            <a:r>
              <a:rPr lang="en-US" dirty="0"/>
              <a:t>Conducted every 3-4 years by local health departments (LHD)</a:t>
            </a:r>
          </a:p>
          <a:p>
            <a:pPr lvl="1"/>
            <a:r>
              <a:rPr lang="en-US" dirty="0"/>
              <a:t>Required as part of accreditation for LHD</a:t>
            </a:r>
          </a:p>
          <a:p>
            <a:pPr lvl="1"/>
            <a:r>
              <a:rPr lang="en-US" dirty="0"/>
              <a:t>Have been conducted in North Carolina for more than 40 years</a:t>
            </a:r>
          </a:p>
          <a:p>
            <a:pPr lvl="1"/>
            <a:r>
              <a:rPr lang="en-US" dirty="0"/>
              <a:t>Assessment and improvement planning process</a:t>
            </a:r>
          </a:p>
        </p:txBody>
      </p:sp>
      <p:sp>
        <p:nvSpPr>
          <p:cNvPr id="4" name="Title 1">
            <a:extLst>
              <a:ext uri="{FF2B5EF4-FFF2-40B4-BE49-F238E27FC236}">
                <a16:creationId xmlns:a16="http://schemas.microsoft.com/office/drawing/2014/main" id="{063141BD-E35F-48B5-B24D-79AB9E978704}"/>
              </a:ext>
            </a:extLst>
          </p:cNvPr>
          <p:cNvSpPr>
            <a:spLocks noGrp="1"/>
          </p:cNvSpPr>
          <p:nvPr>
            <p:ph type="title"/>
          </p:nvPr>
        </p:nvSpPr>
        <p:spPr/>
        <p:txBody>
          <a:bodyPr>
            <a:normAutofit/>
          </a:bodyPr>
          <a:lstStyle/>
          <a:p>
            <a:r>
              <a:rPr lang="en-US" dirty="0">
                <a:latin typeface="+mj-lt"/>
              </a:rPr>
              <a:t>Assessment</a:t>
            </a:r>
            <a:r>
              <a:rPr lang="en-US" dirty="0"/>
              <a:t> of Community Health</a:t>
            </a:r>
          </a:p>
        </p:txBody>
      </p:sp>
      <p:pic>
        <p:nvPicPr>
          <p:cNvPr id="5" name="Picture 4">
            <a:extLst>
              <a:ext uri="{FF2B5EF4-FFF2-40B4-BE49-F238E27FC236}">
                <a16:creationId xmlns:a16="http://schemas.microsoft.com/office/drawing/2014/main" id="{DDE31C6A-FA85-4EA0-9BAB-5A819DD9ACE6}"/>
              </a:ext>
            </a:extLst>
          </p:cNvPr>
          <p:cNvPicPr>
            <a:picLocks noChangeAspect="1"/>
          </p:cNvPicPr>
          <p:nvPr/>
        </p:nvPicPr>
        <p:blipFill>
          <a:blip r:embed="rId2"/>
          <a:stretch>
            <a:fillRect/>
          </a:stretch>
        </p:blipFill>
        <p:spPr>
          <a:xfrm>
            <a:off x="10166684" y="1828801"/>
            <a:ext cx="1247272" cy="1247272"/>
          </a:xfrm>
          <a:prstGeom prst="rect">
            <a:avLst/>
          </a:prstGeom>
        </p:spPr>
      </p:pic>
      <p:pic>
        <p:nvPicPr>
          <p:cNvPr id="6" name="Picture 5">
            <a:extLst>
              <a:ext uri="{FF2B5EF4-FFF2-40B4-BE49-F238E27FC236}">
                <a16:creationId xmlns:a16="http://schemas.microsoft.com/office/drawing/2014/main" id="{82948E45-D1B1-45BF-BC54-12AC353CC36D}"/>
              </a:ext>
            </a:extLst>
          </p:cNvPr>
          <p:cNvPicPr>
            <a:picLocks noChangeAspect="1"/>
          </p:cNvPicPr>
          <p:nvPr/>
        </p:nvPicPr>
        <p:blipFill>
          <a:blip r:embed="rId3"/>
          <a:stretch>
            <a:fillRect/>
          </a:stretch>
        </p:blipFill>
        <p:spPr>
          <a:xfrm>
            <a:off x="1043296" y="3861362"/>
            <a:ext cx="2116498" cy="2741504"/>
          </a:xfrm>
          <a:prstGeom prst="rect">
            <a:avLst/>
          </a:prstGeom>
        </p:spPr>
      </p:pic>
      <p:pic>
        <p:nvPicPr>
          <p:cNvPr id="7" name="Picture 6">
            <a:extLst>
              <a:ext uri="{FF2B5EF4-FFF2-40B4-BE49-F238E27FC236}">
                <a16:creationId xmlns:a16="http://schemas.microsoft.com/office/drawing/2014/main" id="{EF302E56-9095-4159-BA21-C5740AA51F41}"/>
              </a:ext>
            </a:extLst>
          </p:cNvPr>
          <p:cNvPicPr>
            <a:picLocks noChangeAspect="1"/>
          </p:cNvPicPr>
          <p:nvPr/>
        </p:nvPicPr>
        <p:blipFill>
          <a:blip r:embed="rId4"/>
          <a:stretch>
            <a:fillRect/>
          </a:stretch>
        </p:blipFill>
        <p:spPr>
          <a:xfrm>
            <a:off x="4110773" y="3884688"/>
            <a:ext cx="2116498" cy="2720134"/>
          </a:xfrm>
          <a:prstGeom prst="rect">
            <a:avLst/>
          </a:prstGeom>
        </p:spPr>
      </p:pic>
      <p:pic>
        <p:nvPicPr>
          <p:cNvPr id="8" name="Picture 7">
            <a:extLst>
              <a:ext uri="{FF2B5EF4-FFF2-40B4-BE49-F238E27FC236}">
                <a16:creationId xmlns:a16="http://schemas.microsoft.com/office/drawing/2014/main" id="{C61708B5-5FE6-4C92-B391-C60C24C5EEA1}"/>
              </a:ext>
            </a:extLst>
          </p:cNvPr>
          <p:cNvPicPr>
            <a:picLocks noChangeAspect="1"/>
          </p:cNvPicPr>
          <p:nvPr/>
        </p:nvPicPr>
        <p:blipFill>
          <a:blip r:embed="rId5"/>
          <a:stretch>
            <a:fillRect/>
          </a:stretch>
        </p:blipFill>
        <p:spPr>
          <a:xfrm>
            <a:off x="7022979" y="3861362"/>
            <a:ext cx="2107362" cy="2741504"/>
          </a:xfrm>
          <a:prstGeom prst="rect">
            <a:avLst/>
          </a:prstGeom>
        </p:spPr>
      </p:pic>
    </p:spTree>
    <p:extLst>
      <p:ext uri="{BB962C8B-B14F-4D97-AF65-F5344CB8AC3E}">
        <p14:creationId xmlns:p14="http://schemas.microsoft.com/office/powerpoint/2010/main" val="132701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1549-873C-4D5F-AEBA-827BC7ADD6D2}"/>
              </a:ext>
            </a:extLst>
          </p:cNvPr>
          <p:cNvSpPr>
            <a:spLocks noGrp="1"/>
          </p:cNvSpPr>
          <p:nvPr>
            <p:ph type="title"/>
          </p:nvPr>
        </p:nvSpPr>
        <p:spPr/>
        <p:txBody>
          <a:bodyPr/>
          <a:lstStyle/>
          <a:p>
            <a:r>
              <a:rPr lang="en-US" dirty="0">
                <a:latin typeface="+mj-lt"/>
              </a:rPr>
              <a:t>Education and Advocacy</a:t>
            </a:r>
          </a:p>
        </p:txBody>
      </p:sp>
      <p:sp>
        <p:nvSpPr>
          <p:cNvPr id="3" name="Content Placeholder 2">
            <a:extLst>
              <a:ext uri="{FF2B5EF4-FFF2-40B4-BE49-F238E27FC236}">
                <a16:creationId xmlns:a16="http://schemas.microsoft.com/office/drawing/2014/main" id="{1063F5B7-EC17-4DEC-BDB2-CBADCEAC4A40}"/>
              </a:ext>
            </a:extLst>
          </p:cNvPr>
          <p:cNvSpPr>
            <a:spLocks noGrp="1"/>
          </p:cNvSpPr>
          <p:nvPr>
            <p:ph idx="1"/>
          </p:nvPr>
        </p:nvSpPr>
        <p:spPr>
          <a:xfrm>
            <a:off x="1295400" y="1828800"/>
            <a:ext cx="9051758" cy="4860758"/>
          </a:xfrm>
        </p:spPr>
        <p:txBody>
          <a:bodyPr/>
          <a:lstStyle/>
          <a:p>
            <a:pPr marL="0" indent="0">
              <a:buNone/>
            </a:pPr>
            <a:r>
              <a:rPr lang="en-US" dirty="0"/>
              <a:t>Plan and mechanism to advance community health and health equity by advocating for local policies and communicating with local government agencies about the health effects of policy across sectors.</a:t>
            </a:r>
          </a:p>
          <a:p>
            <a:r>
              <a:rPr lang="en-US" dirty="0"/>
              <a:t>Health in All Policies</a:t>
            </a:r>
          </a:p>
          <a:p>
            <a:pPr lvl="1"/>
            <a:r>
              <a:rPr lang="en-US" dirty="0"/>
              <a:t>Promote health, equity, and sustainability</a:t>
            </a:r>
          </a:p>
          <a:p>
            <a:pPr lvl="1"/>
            <a:r>
              <a:rPr lang="en-US" dirty="0"/>
              <a:t>Support intersectoral collaboration</a:t>
            </a:r>
          </a:p>
          <a:p>
            <a:pPr lvl="1"/>
            <a:r>
              <a:rPr lang="en-US" dirty="0"/>
              <a:t>Benefit multiple partners</a:t>
            </a:r>
          </a:p>
          <a:p>
            <a:pPr lvl="1"/>
            <a:r>
              <a:rPr lang="en-US" dirty="0"/>
              <a:t>Engage stakeholders</a:t>
            </a:r>
          </a:p>
          <a:p>
            <a:pPr lvl="1"/>
            <a:r>
              <a:rPr lang="en-US" dirty="0"/>
              <a:t>Create structural or process change</a:t>
            </a:r>
          </a:p>
          <a:p>
            <a:pPr lvl="1"/>
            <a:endParaRPr lang="en-US" dirty="0"/>
          </a:p>
        </p:txBody>
      </p:sp>
      <p:pic>
        <p:nvPicPr>
          <p:cNvPr id="4" name="Picture 3">
            <a:extLst>
              <a:ext uri="{FF2B5EF4-FFF2-40B4-BE49-F238E27FC236}">
                <a16:creationId xmlns:a16="http://schemas.microsoft.com/office/drawing/2014/main" id="{C0F7E37C-1B9B-42C0-9F6F-D0D380EC3047}"/>
              </a:ext>
            </a:extLst>
          </p:cNvPr>
          <p:cNvPicPr>
            <a:picLocks noChangeAspect="1"/>
          </p:cNvPicPr>
          <p:nvPr/>
        </p:nvPicPr>
        <p:blipFill>
          <a:blip r:embed="rId2"/>
          <a:stretch>
            <a:fillRect/>
          </a:stretch>
        </p:blipFill>
        <p:spPr>
          <a:xfrm>
            <a:off x="6866021" y="3860261"/>
            <a:ext cx="2225113" cy="2879558"/>
          </a:xfrm>
          <a:prstGeom prst="rect">
            <a:avLst/>
          </a:prstGeom>
        </p:spPr>
      </p:pic>
    </p:spTree>
    <p:extLst>
      <p:ext uri="{BB962C8B-B14F-4D97-AF65-F5344CB8AC3E}">
        <p14:creationId xmlns:p14="http://schemas.microsoft.com/office/powerpoint/2010/main" val="162255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2514F-9593-41E6-8067-8DF47AD84737}"/>
              </a:ext>
            </a:extLst>
          </p:cNvPr>
          <p:cNvSpPr>
            <a:spLocks noGrp="1"/>
          </p:cNvSpPr>
          <p:nvPr>
            <p:ph type="title"/>
          </p:nvPr>
        </p:nvSpPr>
        <p:spPr/>
        <p:txBody>
          <a:bodyPr>
            <a:normAutofit/>
          </a:bodyPr>
          <a:lstStyle/>
          <a:p>
            <a:r>
              <a:rPr lang="en-US" sz="4800" dirty="0"/>
              <a:t>Screening Questions</a:t>
            </a:r>
          </a:p>
        </p:txBody>
      </p:sp>
      <p:sp>
        <p:nvSpPr>
          <p:cNvPr id="7" name="Text Placeholder 6">
            <a:extLst>
              <a:ext uri="{FF2B5EF4-FFF2-40B4-BE49-F238E27FC236}">
                <a16:creationId xmlns:a16="http://schemas.microsoft.com/office/drawing/2014/main" id="{750A914B-D9A3-4D88-AE0E-296AD2E64AC7}"/>
              </a:ext>
            </a:extLst>
          </p:cNvPr>
          <p:cNvSpPr>
            <a:spLocks noGrp="1"/>
          </p:cNvSpPr>
          <p:nvPr>
            <p:ph type="body" sz="half" idx="2"/>
          </p:nvPr>
        </p:nvSpPr>
        <p:spPr>
          <a:xfrm>
            <a:off x="202467" y="1922582"/>
            <a:ext cx="2285437" cy="4343400"/>
          </a:xfrm>
        </p:spPr>
        <p:txBody>
          <a:bodyPr/>
          <a:lstStyle/>
          <a:p>
            <a:r>
              <a:rPr lang="en-US" dirty="0">
                <a:solidFill>
                  <a:prstClr val="black"/>
                </a:solidFill>
                <a:latin typeface="Arial"/>
              </a:rPr>
              <a:t>NC DHHS Standardized Screening Questions</a:t>
            </a:r>
          </a:p>
          <a:p>
            <a:endParaRPr lang="en-US" dirty="0"/>
          </a:p>
        </p:txBody>
      </p:sp>
      <p:pic>
        <p:nvPicPr>
          <p:cNvPr id="4" name="Picture 3">
            <a:extLst>
              <a:ext uri="{FF2B5EF4-FFF2-40B4-BE49-F238E27FC236}">
                <a16:creationId xmlns:a16="http://schemas.microsoft.com/office/drawing/2014/main" id="{865F72CE-F85B-40F5-B7E3-30ABE4B38204}"/>
              </a:ext>
            </a:extLst>
          </p:cNvPr>
          <p:cNvPicPr>
            <a:picLocks noChangeAspect="1"/>
          </p:cNvPicPr>
          <p:nvPr/>
        </p:nvPicPr>
        <p:blipFill>
          <a:blip r:embed="rId3"/>
          <a:stretch>
            <a:fillRect/>
          </a:stretch>
        </p:blipFill>
        <p:spPr>
          <a:xfrm>
            <a:off x="2590775" y="1661421"/>
            <a:ext cx="4817452" cy="5132411"/>
          </a:xfrm>
          <a:prstGeom prst="rect">
            <a:avLst/>
          </a:prstGeom>
        </p:spPr>
      </p:pic>
      <p:sp>
        <p:nvSpPr>
          <p:cNvPr id="6" name="TextBox 5">
            <a:extLst>
              <a:ext uri="{FF2B5EF4-FFF2-40B4-BE49-F238E27FC236}">
                <a16:creationId xmlns:a16="http://schemas.microsoft.com/office/drawing/2014/main" id="{BEAAD32A-B24D-465F-AAFC-F88AC9374AFB}"/>
              </a:ext>
            </a:extLst>
          </p:cNvPr>
          <p:cNvSpPr txBox="1"/>
          <p:nvPr/>
        </p:nvSpPr>
        <p:spPr>
          <a:xfrm>
            <a:off x="8760178" y="4402667"/>
            <a:ext cx="305928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Medicaid Prepaid Health Plans will be required to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NC DHHS encouraging statewide adoption</a:t>
            </a:r>
          </a:p>
        </p:txBody>
      </p:sp>
    </p:spTree>
    <p:extLst>
      <p:ext uri="{BB962C8B-B14F-4D97-AF65-F5344CB8AC3E}">
        <p14:creationId xmlns:p14="http://schemas.microsoft.com/office/powerpoint/2010/main" val="308411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D6577-0A86-D74E-9129-3DE30F521C15}"/>
              </a:ext>
            </a:extLst>
          </p:cNvPr>
          <p:cNvSpPr>
            <a:spLocks noGrp="1"/>
          </p:cNvSpPr>
          <p:nvPr>
            <p:ph type="title"/>
          </p:nvPr>
        </p:nvSpPr>
        <p:spPr/>
        <p:txBody>
          <a:bodyPr/>
          <a:lstStyle/>
          <a:p>
            <a:r>
              <a:rPr lang="en-US" dirty="0">
                <a:latin typeface="+mj-lt"/>
              </a:rPr>
              <a:t>Referral Process</a:t>
            </a:r>
          </a:p>
        </p:txBody>
      </p:sp>
      <p:sp>
        <p:nvSpPr>
          <p:cNvPr id="4" name="Slide Number Placeholder 3">
            <a:extLst>
              <a:ext uri="{FF2B5EF4-FFF2-40B4-BE49-F238E27FC236}">
                <a16:creationId xmlns:a16="http://schemas.microsoft.com/office/drawing/2014/main" id="{BFE35145-16B2-C541-8C5B-F0A61479B0BD}"/>
              </a:ext>
            </a:extLst>
          </p:cNvPr>
          <p:cNvSpPr>
            <a:spLocks noGrp="1"/>
          </p:cNvSpPr>
          <p:nvPr>
            <p:ph type="sldNum" idx="4294967295"/>
          </p:nvPr>
        </p:nvSpPr>
        <p:spPr>
          <a:xfrm>
            <a:off x="11460163" y="6218238"/>
            <a:ext cx="731837" cy="5238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a:extLst>
              <a:ext uri="{FF2B5EF4-FFF2-40B4-BE49-F238E27FC236}">
                <a16:creationId xmlns:a16="http://schemas.microsoft.com/office/drawing/2014/main" id="{DF54C1BC-2189-7F40-8029-B8380F97D734}"/>
              </a:ext>
            </a:extLst>
          </p:cNvPr>
          <p:cNvSpPr/>
          <p:nvPr/>
        </p:nvSpPr>
        <p:spPr>
          <a:xfrm>
            <a:off x="523875" y="2016844"/>
            <a:ext cx="9829761" cy="26187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9594"/>
                </a:solidFill>
                <a:effectLst/>
                <a:uLnTx/>
                <a:uFillTx/>
                <a:latin typeface="Avenir Light" panose="020B0402020203020204" pitchFamily="34" charset="77"/>
                <a:ea typeface="+mn-ea"/>
                <a:cs typeface="+mn-cs"/>
              </a:rPr>
              <a:t>NCCARE360</a:t>
            </a:r>
            <a:r>
              <a:rPr kumimoji="0" lang="en-US" sz="2400" b="0" i="0" u="none" strike="noStrike" kern="1200" cap="none" spc="0" normalizeH="0" baseline="0" noProof="0" dirty="0">
                <a:ln>
                  <a:noFill/>
                </a:ln>
                <a:solidFill>
                  <a:srgbClr val="4F9594"/>
                </a:solidFill>
                <a:effectLst/>
                <a:uLnTx/>
                <a:uFillTx/>
                <a:latin typeface="Avenir Light" panose="020B0402020203020204" pitchFamily="34" charset="77"/>
                <a:ea typeface="+mn-ea"/>
                <a:cs typeface="+mn-cs"/>
              </a:rPr>
              <a:t> </a:t>
            </a:r>
            <a:r>
              <a:rPr kumimoji="0" lang="en-US" sz="2400" b="0" i="0" u="none" strike="noStrike" kern="1200" cap="none" spc="0" normalizeH="0" baseline="0" noProof="0" dirty="0">
                <a:ln>
                  <a:noFill/>
                </a:ln>
                <a:solidFill>
                  <a:prstClr val="black">
                    <a:lumMod val="65000"/>
                    <a:lumOff val="35000"/>
                  </a:prstClr>
                </a:solidFill>
                <a:effectLst/>
                <a:uLnTx/>
                <a:uFillTx/>
                <a:latin typeface="Avenir Light" panose="020B0402020203020204" pitchFamily="34" charset="77"/>
                <a:ea typeface="+mn-ea"/>
                <a:cs typeface="+mn-cs"/>
              </a:rPr>
              <a:t>is the first statewide coordinated network that includes a robust data repository of shared resources and connects healthcare and human services providers together to collectively provide the opportunity for health to North Carolinians.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venir Light" panose="020B0402020203020204" pitchFamily="34" charset="77"/>
                <a:ea typeface="+mn-ea"/>
                <a:cs typeface="+mn-cs"/>
              </a:rPr>
              <a:t> </a:t>
            </a:r>
            <a:endParaRPr kumimoji="0" lang="en-US" sz="2667" b="0" i="0" u="none" strike="noStrike" kern="1200" cap="none" spc="0" normalizeH="0" baseline="0" noProof="0" dirty="0">
              <a:ln>
                <a:noFill/>
              </a:ln>
              <a:solidFill>
                <a:prstClr val="black"/>
              </a:solidFill>
              <a:effectLst/>
              <a:uLnTx/>
              <a:uFillTx/>
              <a:latin typeface="Avenir Light" panose="020B0402020203020204" pitchFamily="34" charset="77"/>
              <a:ea typeface="+mn-ea"/>
              <a:cs typeface="+mn-cs"/>
            </a:endParaRPr>
          </a:p>
          <a:p>
            <a:pPr marL="0" marR="0" lvl="0" indent="0" algn="l" defTabSz="914400" rtl="0" eaLnBrk="1" fontAlgn="auto" latinLnBrk="0" hangingPunct="1">
              <a:lnSpc>
                <a:spcPct val="100000"/>
              </a:lnSpc>
              <a:spcBef>
                <a:spcPts val="2133"/>
              </a:spcBef>
              <a:spcAft>
                <a:spcPts val="0"/>
              </a:spcAft>
              <a:buClrTx/>
              <a:buSzTx/>
              <a:buFontTx/>
              <a:buNone/>
              <a:tabLst/>
              <a:defRPr/>
            </a:pPr>
            <a:r>
              <a:rPr kumimoji="0" lang="en-US" sz="2667" b="1" i="0" u="none" strike="noStrike" kern="1200" cap="none" spc="0" normalizeH="0" baseline="0" noProof="0" dirty="0">
                <a:ln>
                  <a:noFill/>
                </a:ln>
                <a:solidFill>
                  <a:srgbClr val="4F9594"/>
                </a:solidFill>
                <a:effectLst/>
                <a:uLnTx/>
                <a:uFillTx/>
                <a:latin typeface="Avenir Light" panose="020B0402020203020204" pitchFamily="34" charset="77"/>
                <a:ea typeface="+mn-ea"/>
                <a:cs typeface="+mn-cs"/>
              </a:rPr>
              <a:t>NCCARE360 Partners:</a:t>
            </a:r>
          </a:p>
        </p:txBody>
      </p:sp>
      <p:pic>
        <p:nvPicPr>
          <p:cNvPr id="5" name="Picture 4">
            <a:extLst>
              <a:ext uri="{FF2B5EF4-FFF2-40B4-BE49-F238E27FC236}">
                <a16:creationId xmlns:a16="http://schemas.microsoft.com/office/drawing/2014/main" id="{5FBDEEBF-40DF-9C4C-81B2-F831A9FF0817}"/>
              </a:ext>
            </a:extLst>
          </p:cNvPr>
          <p:cNvPicPr>
            <a:picLocks noChangeAspect="1"/>
          </p:cNvPicPr>
          <p:nvPr/>
        </p:nvPicPr>
        <p:blipFill>
          <a:blip r:embed="rId3"/>
          <a:stretch>
            <a:fillRect/>
          </a:stretch>
        </p:blipFill>
        <p:spPr>
          <a:xfrm>
            <a:off x="152169" y="4714676"/>
            <a:ext cx="2388003" cy="796000"/>
          </a:xfrm>
          <a:prstGeom prst="rect">
            <a:avLst/>
          </a:prstGeom>
        </p:spPr>
      </p:pic>
      <p:pic>
        <p:nvPicPr>
          <p:cNvPr id="9" name="Picture 8">
            <a:extLst>
              <a:ext uri="{FF2B5EF4-FFF2-40B4-BE49-F238E27FC236}">
                <a16:creationId xmlns:a16="http://schemas.microsoft.com/office/drawing/2014/main" id="{F48E160F-ADEC-B747-AA87-F24BD57690F1}"/>
              </a:ext>
            </a:extLst>
          </p:cNvPr>
          <p:cNvPicPr>
            <a:picLocks noChangeAspect="1"/>
          </p:cNvPicPr>
          <p:nvPr/>
        </p:nvPicPr>
        <p:blipFill>
          <a:blip r:embed="rId4"/>
          <a:stretch>
            <a:fillRect/>
          </a:stretch>
        </p:blipFill>
        <p:spPr>
          <a:xfrm>
            <a:off x="2693981" y="4815705"/>
            <a:ext cx="2144108" cy="525977"/>
          </a:xfrm>
          <a:prstGeom prst="rect">
            <a:avLst/>
          </a:prstGeom>
        </p:spPr>
      </p:pic>
      <p:pic>
        <p:nvPicPr>
          <p:cNvPr id="11" name="Picture 10">
            <a:extLst>
              <a:ext uri="{FF2B5EF4-FFF2-40B4-BE49-F238E27FC236}">
                <a16:creationId xmlns:a16="http://schemas.microsoft.com/office/drawing/2014/main" id="{0F3F4DBC-3B87-B340-94F4-9DB240DBA6CB}"/>
              </a:ext>
            </a:extLst>
          </p:cNvPr>
          <p:cNvPicPr>
            <a:picLocks noChangeAspect="1"/>
          </p:cNvPicPr>
          <p:nvPr/>
        </p:nvPicPr>
        <p:blipFill>
          <a:blip r:embed="rId5"/>
          <a:stretch>
            <a:fillRect/>
          </a:stretch>
        </p:blipFill>
        <p:spPr>
          <a:xfrm>
            <a:off x="4988335" y="4601432"/>
            <a:ext cx="1812263" cy="912979"/>
          </a:xfrm>
          <a:prstGeom prst="rect">
            <a:avLst/>
          </a:prstGeom>
        </p:spPr>
      </p:pic>
      <p:pic>
        <p:nvPicPr>
          <p:cNvPr id="13" name="Picture 12">
            <a:extLst>
              <a:ext uri="{FF2B5EF4-FFF2-40B4-BE49-F238E27FC236}">
                <a16:creationId xmlns:a16="http://schemas.microsoft.com/office/drawing/2014/main" id="{C4E85CAA-876B-F543-8B83-10ED410485C3}"/>
              </a:ext>
            </a:extLst>
          </p:cNvPr>
          <p:cNvPicPr>
            <a:picLocks noChangeAspect="1"/>
          </p:cNvPicPr>
          <p:nvPr/>
        </p:nvPicPr>
        <p:blipFill>
          <a:blip r:embed="rId6"/>
          <a:stretch>
            <a:fillRect/>
          </a:stretch>
        </p:blipFill>
        <p:spPr>
          <a:xfrm>
            <a:off x="6079067" y="3403600"/>
            <a:ext cx="33867" cy="50800"/>
          </a:xfrm>
          <a:prstGeom prst="rect">
            <a:avLst/>
          </a:prstGeom>
        </p:spPr>
      </p:pic>
      <p:pic>
        <p:nvPicPr>
          <p:cNvPr id="15" name="Picture 14">
            <a:extLst>
              <a:ext uri="{FF2B5EF4-FFF2-40B4-BE49-F238E27FC236}">
                <a16:creationId xmlns:a16="http://schemas.microsoft.com/office/drawing/2014/main" id="{8AEC7DD6-A116-CC44-96AE-D2EDA74AF545}"/>
              </a:ext>
            </a:extLst>
          </p:cNvPr>
          <p:cNvPicPr>
            <a:picLocks noChangeAspect="1"/>
          </p:cNvPicPr>
          <p:nvPr/>
        </p:nvPicPr>
        <p:blipFill>
          <a:blip r:embed="rId7"/>
          <a:stretch>
            <a:fillRect/>
          </a:stretch>
        </p:blipFill>
        <p:spPr>
          <a:xfrm>
            <a:off x="6908805" y="4709318"/>
            <a:ext cx="2246481" cy="765177"/>
          </a:xfrm>
          <a:prstGeom prst="rect">
            <a:avLst/>
          </a:prstGeom>
        </p:spPr>
      </p:pic>
      <p:pic>
        <p:nvPicPr>
          <p:cNvPr id="19" name="Picture 18">
            <a:extLst>
              <a:ext uri="{FF2B5EF4-FFF2-40B4-BE49-F238E27FC236}">
                <a16:creationId xmlns:a16="http://schemas.microsoft.com/office/drawing/2014/main" id="{698DDBAE-EC1D-9E4A-9BC3-2385926911D2}"/>
              </a:ext>
            </a:extLst>
          </p:cNvPr>
          <p:cNvPicPr>
            <a:picLocks noChangeAspect="1"/>
          </p:cNvPicPr>
          <p:nvPr/>
        </p:nvPicPr>
        <p:blipFill>
          <a:blip r:embed="rId8"/>
          <a:stretch>
            <a:fillRect/>
          </a:stretch>
        </p:blipFill>
        <p:spPr>
          <a:xfrm>
            <a:off x="9229915" y="4345802"/>
            <a:ext cx="1492500" cy="1492500"/>
          </a:xfrm>
          <a:prstGeom prst="rect">
            <a:avLst/>
          </a:prstGeom>
        </p:spPr>
      </p:pic>
      <p:pic>
        <p:nvPicPr>
          <p:cNvPr id="21" name="Picture 20">
            <a:extLst>
              <a:ext uri="{FF2B5EF4-FFF2-40B4-BE49-F238E27FC236}">
                <a16:creationId xmlns:a16="http://schemas.microsoft.com/office/drawing/2014/main" id="{0E51D445-CC89-354A-B0C6-764CC0F768CA}"/>
              </a:ext>
            </a:extLst>
          </p:cNvPr>
          <p:cNvPicPr>
            <a:picLocks noChangeAspect="1"/>
          </p:cNvPicPr>
          <p:nvPr/>
        </p:nvPicPr>
        <p:blipFill>
          <a:blip r:embed="rId9"/>
          <a:stretch>
            <a:fillRect/>
          </a:stretch>
        </p:blipFill>
        <p:spPr>
          <a:xfrm>
            <a:off x="10595935" y="4642932"/>
            <a:ext cx="1412635" cy="1001933"/>
          </a:xfrm>
          <a:prstGeom prst="rect">
            <a:avLst/>
          </a:prstGeom>
        </p:spPr>
      </p:pic>
      <p:sp>
        <p:nvSpPr>
          <p:cNvPr id="3" name="Rectangle 2">
            <a:extLst>
              <a:ext uri="{FF2B5EF4-FFF2-40B4-BE49-F238E27FC236}">
                <a16:creationId xmlns:a16="http://schemas.microsoft.com/office/drawing/2014/main" id="{D721717A-786B-4BBF-9E61-5197159F99A4}"/>
              </a:ext>
            </a:extLst>
          </p:cNvPr>
          <p:cNvSpPr/>
          <p:nvPr/>
        </p:nvSpPr>
        <p:spPr>
          <a:xfrm>
            <a:off x="4391025" y="6391275"/>
            <a:ext cx="2781300" cy="351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438D043-EED7-4152-ABAF-585D107F1ADA}"/>
              </a:ext>
            </a:extLst>
          </p:cNvPr>
          <p:cNvPicPr>
            <a:picLocks noChangeAspect="1"/>
          </p:cNvPicPr>
          <p:nvPr/>
        </p:nvPicPr>
        <p:blipFill>
          <a:blip r:embed="rId10"/>
          <a:stretch>
            <a:fillRect/>
          </a:stretch>
        </p:blipFill>
        <p:spPr>
          <a:xfrm>
            <a:off x="7172325" y="242780"/>
            <a:ext cx="3761956" cy="1700320"/>
          </a:xfrm>
          <a:prstGeom prst="rect">
            <a:avLst/>
          </a:prstGeom>
        </p:spPr>
      </p:pic>
    </p:spTree>
    <p:extLst>
      <p:ext uri="{BB962C8B-B14F-4D97-AF65-F5344CB8AC3E}">
        <p14:creationId xmlns:p14="http://schemas.microsoft.com/office/powerpoint/2010/main" val="7861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1549-873C-4D5F-AEBA-827BC7ADD6D2}"/>
              </a:ext>
            </a:extLst>
          </p:cNvPr>
          <p:cNvSpPr>
            <a:spLocks noGrp="1"/>
          </p:cNvSpPr>
          <p:nvPr>
            <p:ph type="title"/>
          </p:nvPr>
        </p:nvSpPr>
        <p:spPr/>
        <p:txBody>
          <a:bodyPr/>
          <a:lstStyle/>
          <a:p>
            <a:r>
              <a:rPr lang="en-US" dirty="0">
                <a:latin typeface="+mj-lt"/>
              </a:rPr>
              <a:t>Navigation Services</a:t>
            </a:r>
          </a:p>
        </p:txBody>
      </p:sp>
      <p:sp>
        <p:nvSpPr>
          <p:cNvPr id="3" name="Content Placeholder 2">
            <a:extLst>
              <a:ext uri="{FF2B5EF4-FFF2-40B4-BE49-F238E27FC236}">
                <a16:creationId xmlns:a16="http://schemas.microsoft.com/office/drawing/2014/main" id="{1063F5B7-EC17-4DEC-BDB2-CBADCEAC4A40}"/>
              </a:ext>
            </a:extLst>
          </p:cNvPr>
          <p:cNvSpPr>
            <a:spLocks noGrp="1"/>
          </p:cNvSpPr>
          <p:nvPr>
            <p:ph idx="1"/>
          </p:nvPr>
        </p:nvSpPr>
        <p:spPr/>
        <p:txBody>
          <a:bodyPr/>
          <a:lstStyle/>
          <a:p>
            <a:pPr marL="0" indent="0">
              <a:buNone/>
            </a:pPr>
            <a:r>
              <a:rPr lang="en-US" dirty="0"/>
              <a:t>Assistance for clients who have trouble accessing community services</a:t>
            </a:r>
          </a:p>
          <a:p>
            <a:pPr marL="0" indent="0">
              <a:buNone/>
            </a:pPr>
            <a:endParaRPr lang="en-US" dirty="0"/>
          </a:p>
          <a:p>
            <a:r>
              <a:rPr lang="en-US" dirty="0"/>
              <a:t>Within Medicaid Prepaid Health Plans</a:t>
            </a:r>
          </a:p>
          <a:p>
            <a:pPr lvl="1"/>
            <a:r>
              <a:rPr lang="en-US" dirty="0"/>
              <a:t>Prepaid Health Plans will receive per member per month payments that will support the implementation of screening, referral, navigation assistance</a:t>
            </a:r>
          </a:p>
          <a:p>
            <a:r>
              <a:rPr lang="en-US" dirty="0"/>
              <a:t>Many health systems and larger health care provider practices, as well as human service organizations, have care managers who may be able to meet some of the need for navigation services.</a:t>
            </a:r>
          </a:p>
        </p:txBody>
      </p:sp>
    </p:spTree>
    <p:extLst>
      <p:ext uri="{BB962C8B-B14F-4D97-AF65-F5344CB8AC3E}">
        <p14:creationId xmlns:p14="http://schemas.microsoft.com/office/powerpoint/2010/main" val="127507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1549-873C-4D5F-AEBA-827BC7ADD6D2}"/>
              </a:ext>
            </a:extLst>
          </p:cNvPr>
          <p:cNvSpPr>
            <a:spLocks noGrp="1"/>
          </p:cNvSpPr>
          <p:nvPr>
            <p:ph type="title"/>
          </p:nvPr>
        </p:nvSpPr>
        <p:spPr/>
        <p:txBody>
          <a:bodyPr>
            <a:normAutofit fontScale="90000"/>
          </a:bodyPr>
          <a:lstStyle/>
          <a:p>
            <a:r>
              <a:rPr lang="en-US" dirty="0">
                <a:latin typeface="+mj-lt"/>
              </a:rPr>
              <a:t>Tracking, Outcomes, Financing and Governance: Non-Medicaid  </a:t>
            </a:r>
          </a:p>
        </p:txBody>
      </p:sp>
      <p:sp>
        <p:nvSpPr>
          <p:cNvPr id="3" name="Content Placeholder 2">
            <a:extLst>
              <a:ext uri="{FF2B5EF4-FFF2-40B4-BE49-F238E27FC236}">
                <a16:creationId xmlns:a16="http://schemas.microsoft.com/office/drawing/2014/main" id="{1063F5B7-EC17-4DEC-BDB2-CBADCEAC4A40}"/>
              </a:ext>
            </a:extLst>
          </p:cNvPr>
          <p:cNvSpPr>
            <a:spLocks noGrp="1"/>
          </p:cNvSpPr>
          <p:nvPr>
            <p:ph idx="1"/>
          </p:nvPr>
        </p:nvSpPr>
        <p:spPr/>
        <p:txBody>
          <a:bodyPr/>
          <a:lstStyle/>
          <a:p>
            <a:r>
              <a:rPr lang="en-US" dirty="0"/>
              <a:t>Tracking, outcome measurement, financing and governance will vary greatly across ACC models</a:t>
            </a:r>
          </a:p>
          <a:p>
            <a:pPr lvl="1"/>
            <a:r>
              <a:rPr lang="en-US" dirty="0"/>
              <a:t>Hope that NC Health Connex will be able to fill the tracking and outcomes piece of this work to some degree. </a:t>
            </a:r>
          </a:p>
          <a:p>
            <a:endParaRPr lang="en-US" dirty="0"/>
          </a:p>
          <a:p>
            <a:pPr marL="0" indent="0">
              <a:buNone/>
            </a:pPr>
            <a:endParaRPr lang="en-US" dirty="0"/>
          </a:p>
          <a:p>
            <a:pPr lvl="1"/>
            <a:endParaRPr lang="en-US" dirty="0"/>
          </a:p>
          <a:p>
            <a:endParaRPr lang="en-US" dirty="0"/>
          </a:p>
        </p:txBody>
      </p:sp>
      <p:pic>
        <p:nvPicPr>
          <p:cNvPr id="5" name="Picture 4">
            <a:extLst>
              <a:ext uri="{FF2B5EF4-FFF2-40B4-BE49-F238E27FC236}">
                <a16:creationId xmlns:a16="http://schemas.microsoft.com/office/drawing/2014/main" id="{DA0A652A-1E98-4011-9263-C86E086F30E8}"/>
              </a:ext>
            </a:extLst>
          </p:cNvPr>
          <p:cNvPicPr>
            <a:picLocks noChangeAspect="1"/>
          </p:cNvPicPr>
          <p:nvPr/>
        </p:nvPicPr>
        <p:blipFill>
          <a:blip r:embed="rId2"/>
          <a:stretch>
            <a:fillRect/>
          </a:stretch>
        </p:blipFill>
        <p:spPr>
          <a:xfrm>
            <a:off x="6048375" y="2980130"/>
            <a:ext cx="4848225" cy="942975"/>
          </a:xfrm>
          <a:prstGeom prst="rect">
            <a:avLst/>
          </a:prstGeom>
        </p:spPr>
      </p:pic>
    </p:spTree>
    <p:extLst>
      <p:ext uri="{BB962C8B-B14F-4D97-AF65-F5344CB8AC3E}">
        <p14:creationId xmlns:p14="http://schemas.microsoft.com/office/powerpoint/2010/main" val="143193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EBAC8B-9C3B-4EDC-8205-F25E8E20EBAD}"/>
              </a:ext>
            </a:extLst>
          </p:cNvPr>
          <p:cNvSpPr>
            <a:spLocks noGrp="1"/>
          </p:cNvSpPr>
          <p:nvPr>
            <p:ph type="title"/>
          </p:nvPr>
        </p:nvSpPr>
        <p:spPr/>
        <p:txBody>
          <a:bodyPr/>
          <a:lstStyle/>
          <a:p>
            <a:r>
              <a:rPr lang="en-US" dirty="0"/>
              <a:t>ACCs: A Guide to Getting Started </a:t>
            </a:r>
          </a:p>
        </p:txBody>
      </p:sp>
      <p:sp>
        <p:nvSpPr>
          <p:cNvPr id="6" name="Picture Placeholder 5">
            <a:extLst>
              <a:ext uri="{FF2B5EF4-FFF2-40B4-BE49-F238E27FC236}">
                <a16:creationId xmlns:a16="http://schemas.microsoft.com/office/drawing/2014/main" id="{F1140BBA-5743-4FAE-AE62-ABDFDB455CEF}"/>
              </a:ext>
            </a:extLst>
          </p:cNvPr>
          <p:cNvSpPr>
            <a:spLocks noGrp="1"/>
          </p:cNvSpPr>
          <p:nvPr>
            <p:ph type="pic" idx="1"/>
          </p:nvPr>
        </p:nvSpPr>
        <p:spPr/>
      </p:sp>
      <p:sp>
        <p:nvSpPr>
          <p:cNvPr id="7" name="Text Placeholder 6">
            <a:extLst>
              <a:ext uri="{FF2B5EF4-FFF2-40B4-BE49-F238E27FC236}">
                <a16:creationId xmlns:a16="http://schemas.microsoft.com/office/drawing/2014/main" id="{70CE127D-BDD7-411A-AB44-DF50D3321D30}"/>
              </a:ext>
            </a:extLst>
          </p:cNvPr>
          <p:cNvSpPr>
            <a:spLocks noGrp="1"/>
          </p:cNvSpPr>
          <p:nvPr>
            <p:ph type="body" sz="half" idx="2"/>
          </p:nvPr>
        </p:nvSpPr>
        <p:spPr>
          <a:xfrm>
            <a:off x="171749" y="6041810"/>
            <a:ext cx="7780059" cy="1036851"/>
          </a:xfrm>
        </p:spPr>
        <p:txBody>
          <a:bodyPr>
            <a:normAutofit/>
          </a:bodyPr>
          <a:lstStyle/>
          <a:p>
            <a:r>
              <a:rPr lang="en-US" b="1" dirty="0"/>
              <a:t>http://nciom.org/nc-health-data/guide-to-accountable-care-communities/</a:t>
            </a:r>
            <a:endParaRPr lang="en-US" dirty="0"/>
          </a:p>
        </p:txBody>
      </p:sp>
      <p:sp>
        <p:nvSpPr>
          <p:cNvPr id="3" name="Slide Number Placeholder 2">
            <a:extLst>
              <a:ext uri="{FF2B5EF4-FFF2-40B4-BE49-F238E27FC236}">
                <a16:creationId xmlns:a16="http://schemas.microsoft.com/office/drawing/2014/main" id="{502F2722-0DD3-4E46-9101-4691B28437F7}"/>
              </a:ext>
            </a:extLst>
          </p:cNvPr>
          <p:cNvSpPr>
            <a:spLocks noGrp="1"/>
          </p:cNvSpPr>
          <p:nvPr>
            <p:ph type="sldNum" sz="quarter" idx="12"/>
          </p:nvPr>
        </p:nvSpPr>
        <p:spPr/>
        <p:txBody>
          <a:bodyPr/>
          <a:lstStyle/>
          <a:p>
            <a:fld id="{11F27F3A-B3E9-41ED-AF8F-A365F10BB65F}" type="slidenum">
              <a:rPr lang="en-US" smtClean="0"/>
              <a:pPr/>
              <a:t>18</a:t>
            </a:fld>
            <a:endParaRPr lang="en-US" dirty="0"/>
          </a:p>
        </p:txBody>
      </p:sp>
      <p:pic>
        <p:nvPicPr>
          <p:cNvPr id="8" name="Picture 7">
            <a:extLst>
              <a:ext uri="{FF2B5EF4-FFF2-40B4-BE49-F238E27FC236}">
                <a16:creationId xmlns:a16="http://schemas.microsoft.com/office/drawing/2014/main" id="{7D3D5778-E2F4-4890-AA52-8B675BE6F33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95525" y="1863352"/>
            <a:ext cx="2428875" cy="2428875"/>
          </a:xfrm>
          <a:prstGeom prst="rect">
            <a:avLst/>
          </a:prstGeom>
        </p:spPr>
      </p:pic>
      <p:pic>
        <p:nvPicPr>
          <p:cNvPr id="9" name="Picture 8">
            <a:extLst>
              <a:ext uri="{FF2B5EF4-FFF2-40B4-BE49-F238E27FC236}">
                <a16:creationId xmlns:a16="http://schemas.microsoft.com/office/drawing/2014/main" id="{D20A369A-0BFA-41C2-AF17-298FB28D8EBD}"/>
              </a:ext>
            </a:extLst>
          </p:cNvPr>
          <p:cNvPicPr>
            <a:picLocks noChangeAspect="1"/>
          </p:cNvPicPr>
          <p:nvPr/>
        </p:nvPicPr>
        <p:blipFill>
          <a:blip r:embed="rId3"/>
          <a:stretch>
            <a:fillRect/>
          </a:stretch>
        </p:blipFill>
        <p:spPr>
          <a:xfrm>
            <a:off x="4683079" y="1790164"/>
            <a:ext cx="6537458" cy="4242122"/>
          </a:xfrm>
          <a:prstGeom prst="rect">
            <a:avLst/>
          </a:prstGeom>
        </p:spPr>
      </p:pic>
    </p:spTree>
    <p:extLst>
      <p:ext uri="{BB962C8B-B14F-4D97-AF65-F5344CB8AC3E}">
        <p14:creationId xmlns:p14="http://schemas.microsoft.com/office/powerpoint/2010/main" val="148143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F580-82C1-4DB2-895B-4FB127FC10C9}"/>
              </a:ext>
            </a:extLst>
          </p:cNvPr>
          <p:cNvSpPr>
            <a:spLocks noGrp="1"/>
          </p:cNvSpPr>
          <p:nvPr>
            <p:ph type="title"/>
          </p:nvPr>
        </p:nvSpPr>
        <p:spPr/>
        <p:txBody>
          <a:bodyPr>
            <a:normAutofit fontScale="90000"/>
          </a:bodyPr>
          <a:lstStyle/>
          <a:p>
            <a:r>
              <a:rPr lang="en-US" dirty="0"/>
              <a:t>Tracking, Outcomes, Financing and Governance: Medicaid </a:t>
            </a:r>
          </a:p>
        </p:txBody>
      </p:sp>
      <p:sp>
        <p:nvSpPr>
          <p:cNvPr id="3" name="Content Placeholder 2">
            <a:extLst>
              <a:ext uri="{FF2B5EF4-FFF2-40B4-BE49-F238E27FC236}">
                <a16:creationId xmlns:a16="http://schemas.microsoft.com/office/drawing/2014/main" id="{2BF709B0-13AD-4112-8CBE-6B24632606CC}"/>
              </a:ext>
            </a:extLst>
          </p:cNvPr>
          <p:cNvSpPr>
            <a:spLocks noGrp="1"/>
          </p:cNvSpPr>
          <p:nvPr>
            <p:ph idx="1"/>
          </p:nvPr>
        </p:nvSpPr>
        <p:spPr/>
        <p:txBody>
          <a:bodyPr/>
          <a:lstStyle/>
          <a:p>
            <a:r>
              <a:rPr lang="en-US" dirty="0"/>
              <a:t>Under Medicaid Transformation, NC DHHS will track:</a:t>
            </a:r>
          </a:p>
          <a:p>
            <a:pPr lvl="1"/>
            <a:r>
              <a:rPr lang="en-US" dirty="0"/>
              <a:t>Health and health-related service receipt</a:t>
            </a:r>
          </a:p>
          <a:p>
            <a:pPr lvl="1"/>
            <a:r>
              <a:rPr lang="en-US" dirty="0"/>
              <a:t>Costs </a:t>
            </a:r>
          </a:p>
          <a:p>
            <a:pPr lvl="1"/>
            <a:r>
              <a:rPr lang="en-US" dirty="0"/>
              <a:t>Standardized screening tool data</a:t>
            </a:r>
          </a:p>
          <a:p>
            <a:pPr lvl="1"/>
            <a:r>
              <a:rPr lang="en-US" dirty="0"/>
              <a:t>Measure outcomes</a:t>
            </a:r>
          </a:p>
          <a:p>
            <a:r>
              <a:rPr lang="en-US" dirty="0"/>
              <a:t>Within the Healthy Opportunities pilots, will also:</a:t>
            </a:r>
          </a:p>
          <a:p>
            <a:pPr lvl="2"/>
            <a:r>
              <a:rPr lang="en-US" dirty="0"/>
              <a:t>Experiment with new payment models</a:t>
            </a:r>
          </a:p>
          <a:p>
            <a:pPr lvl="2"/>
            <a:r>
              <a:rPr lang="en-US" dirty="0"/>
              <a:t>Develop a governance structure at the local level</a:t>
            </a:r>
          </a:p>
          <a:p>
            <a:endParaRPr lang="en-US" dirty="0"/>
          </a:p>
        </p:txBody>
      </p:sp>
    </p:spTree>
    <p:extLst>
      <p:ext uri="{BB962C8B-B14F-4D97-AF65-F5344CB8AC3E}">
        <p14:creationId xmlns:p14="http://schemas.microsoft.com/office/powerpoint/2010/main" val="16622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DA014-098F-4C34-80FF-51539A40C112}"/>
              </a:ext>
            </a:extLst>
          </p:cNvPr>
          <p:cNvSpPr>
            <a:spLocks noGrp="1"/>
          </p:cNvSpPr>
          <p:nvPr>
            <p:ph type="title"/>
          </p:nvPr>
        </p:nvSpPr>
        <p:spPr>
          <a:prstGeom prst="rect">
            <a:avLst/>
          </a:prstGeom>
        </p:spPr>
        <p:txBody>
          <a:bodyPr>
            <a:normAutofit/>
          </a:bodyPr>
          <a:lstStyle/>
          <a:p>
            <a:r>
              <a:rPr lang="en-US" sz="4800" dirty="0">
                <a:latin typeface="+mn-lt"/>
              </a:rPr>
              <a:t>HNC 2030 AIM</a:t>
            </a:r>
          </a:p>
        </p:txBody>
      </p:sp>
      <p:sp>
        <p:nvSpPr>
          <p:cNvPr id="3" name="Text Placeholder 2">
            <a:extLst>
              <a:ext uri="{FF2B5EF4-FFF2-40B4-BE49-F238E27FC236}">
                <a16:creationId xmlns:a16="http://schemas.microsoft.com/office/drawing/2014/main" id="{E736A0D6-24DD-4BC1-B499-8159AF5906AE}"/>
              </a:ext>
            </a:extLst>
          </p:cNvPr>
          <p:cNvSpPr>
            <a:spLocks noGrp="1"/>
          </p:cNvSpPr>
          <p:nvPr>
            <p:ph type="body" sz="half" idx="2"/>
          </p:nvPr>
        </p:nvSpPr>
        <p:spPr>
          <a:xfrm>
            <a:off x="401053" y="1828800"/>
            <a:ext cx="3911867" cy="3192379"/>
          </a:xfrm>
        </p:spPr>
        <p:txBody>
          <a:bodyPr>
            <a:normAutofit/>
          </a:bodyPr>
          <a:lstStyle/>
          <a:p>
            <a:pPr marL="0" indent="0">
              <a:buNone/>
            </a:pPr>
            <a:r>
              <a:rPr lang="en-US" altLang="en-US" sz="2800" b="0" dirty="0"/>
              <a:t>To develop a common set of goals and objectives to </a:t>
            </a:r>
            <a:r>
              <a:rPr lang="en-US" altLang="en-US" sz="2800" b="1" dirty="0"/>
              <a:t>mobilize and direct state and local efforts</a:t>
            </a:r>
            <a:r>
              <a:rPr lang="en-US" altLang="en-US" sz="2800" b="0" dirty="0"/>
              <a:t> to improve the health and well-being of North Carolinians</a:t>
            </a:r>
            <a:endParaRPr lang="en-US" sz="2800" b="0" dirty="0"/>
          </a:p>
        </p:txBody>
      </p:sp>
      <p:sp>
        <p:nvSpPr>
          <p:cNvPr id="4" name="TextBox 3">
            <a:extLst>
              <a:ext uri="{FF2B5EF4-FFF2-40B4-BE49-F238E27FC236}">
                <a16:creationId xmlns:a16="http://schemas.microsoft.com/office/drawing/2014/main" id="{01FD9A65-D22D-4BBB-8DDE-459E46EBB3B8}"/>
              </a:ext>
            </a:extLst>
          </p:cNvPr>
          <p:cNvSpPr txBox="1"/>
          <p:nvPr/>
        </p:nvSpPr>
        <p:spPr>
          <a:xfrm>
            <a:off x="401053" y="5694947"/>
            <a:ext cx="3930315" cy="369332"/>
          </a:xfrm>
          <a:prstGeom prst="rect">
            <a:avLst/>
          </a:prstGeom>
          <a:solidFill>
            <a:srgbClr val="F5A10B"/>
          </a:solidFill>
        </p:spPr>
        <p:txBody>
          <a:bodyPr wrap="square" rtlCol="0">
            <a:spAutoFit/>
          </a:bodyPr>
          <a:lstStyle/>
          <a:p>
            <a:r>
              <a:rPr lang="en-US" dirty="0">
                <a:solidFill>
                  <a:schemeClr val="bg1"/>
                </a:solidFill>
                <a:latin typeface="Gill Sans MT" panose="020B0502020104020203" pitchFamily="34" charset="0"/>
              </a:rPr>
              <a:t>What will it take to do this successfully?</a:t>
            </a:r>
          </a:p>
        </p:txBody>
      </p:sp>
      <p:pic>
        <p:nvPicPr>
          <p:cNvPr id="7" name="Content Placeholder 10">
            <a:extLst>
              <a:ext uri="{FF2B5EF4-FFF2-40B4-BE49-F238E27FC236}">
                <a16:creationId xmlns:a16="http://schemas.microsoft.com/office/drawing/2014/main" id="{B446BA8B-57C9-427F-B0C4-03E96A1BBDA1}"/>
              </a:ext>
            </a:extLst>
          </p:cNvPr>
          <p:cNvPicPr>
            <a:picLocks noChangeAspect="1"/>
          </p:cNvPicPr>
          <p:nvPr/>
        </p:nvPicPr>
        <p:blipFill>
          <a:blip r:embed="rId3"/>
          <a:stretch>
            <a:fillRect/>
          </a:stretch>
        </p:blipFill>
        <p:spPr>
          <a:xfrm>
            <a:off x="5931462" y="875170"/>
            <a:ext cx="4512806" cy="5099637"/>
          </a:xfrm>
          <a:prstGeom prst="rect">
            <a:avLst/>
          </a:prstGeom>
        </p:spPr>
      </p:pic>
    </p:spTree>
    <p:extLst>
      <p:ext uri="{BB962C8B-B14F-4D97-AF65-F5344CB8AC3E}">
        <p14:creationId xmlns:p14="http://schemas.microsoft.com/office/powerpoint/2010/main" val="262354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p:cNvSpPr/>
          <p:nvPr/>
        </p:nvSpPr>
        <p:spPr>
          <a:xfrm>
            <a:off x="929816" y="923040"/>
            <a:ext cx="5490035" cy="56330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8" name="Rectangle 57"/>
          <p:cNvSpPr/>
          <p:nvPr/>
        </p:nvSpPr>
        <p:spPr>
          <a:xfrm>
            <a:off x="2282611" y="5055068"/>
            <a:ext cx="3532897" cy="1052422"/>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Slide Number Placeholder 3"/>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000" b="0" i="0" u="none" strike="noStrike" kern="1200" cap="none" spc="0" normalizeH="0" baseline="0" noProof="0" smtClean="0">
                <a:ln>
                  <a:noFill/>
                </a:ln>
                <a:solidFill>
                  <a:sysClr val="windowText" lastClr="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mn-cs"/>
            </a:endParaRPr>
          </a:p>
        </p:txBody>
      </p:sp>
      <p:sp>
        <p:nvSpPr>
          <p:cNvPr id="5" name="Title 4"/>
          <p:cNvSpPr>
            <a:spLocks noGrp="1"/>
          </p:cNvSpPr>
          <p:nvPr>
            <p:ph type="title"/>
          </p:nvPr>
        </p:nvSpPr>
        <p:spPr>
          <a:xfrm>
            <a:off x="1536522" y="393964"/>
            <a:ext cx="9031863" cy="548640"/>
          </a:xfrm>
        </p:spPr>
        <p:txBody>
          <a:bodyPr/>
          <a:lstStyle/>
          <a:p>
            <a:r>
              <a:rPr lang="en-US" b="1" dirty="0">
                <a:latin typeface="Franklin Gothic Medium" panose="020B0603020102020204" pitchFamily="34" charset="0"/>
              </a:rPr>
              <a:t>Healthy Opportunities Regional Pilots </a:t>
            </a:r>
          </a:p>
        </p:txBody>
      </p:sp>
      <p:sp>
        <p:nvSpPr>
          <p:cNvPr id="11" name="Rectangle 10"/>
          <p:cNvSpPr/>
          <p:nvPr/>
        </p:nvSpPr>
        <p:spPr>
          <a:xfrm>
            <a:off x="3207731" y="1451954"/>
            <a:ext cx="1682152" cy="37684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North Carolina</a:t>
            </a:r>
          </a:p>
        </p:txBody>
      </p:sp>
      <p:sp>
        <p:nvSpPr>
          <p:cNvPr id="13" name="Rectangle 12"/>
          <p:cNvSpPr/>
          <p:nvPr/>
        </p:nvSpPr>
        <p:spPr>
          <a:xfrm>
            <a:off x="2290240" y="2369604"/>
            <a:ext cx="1002008" cy="427518"/>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Prepaid Health Plan</a:t>
            </a:r>
          </a:p>
        </p:txBody>
      </p:sp>
      <p:sp>
        <p:nvSpPr>
          <p:cNvPr id="15" name="Rectangle 14"/>
          <p:cNvSpPr/>
          <p:nvPr/>
        </p:nvSpPr>
        <p:spPr>
          <a:xfrm>
            <a:off x="4813500" y="2369604"/>
            <a:ext cx="1002008" cy="427518"/>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Prepaid Health Plan</a:t>
            </a:r>
          </a:p>
        </p:txBody>
      </p:sp>
      <p:sp>
        <p:nvSpPr>
          <p:cNvPr id="16" name="Rectangle 15"/>
          <p:cNvSpPr/>
          <p:nvPr/>
        </p:nvSpPr>
        <p:spPr>
          <a:xfrm>
            <a:off x="2994618" y="4053838"/>
            <a:ext cx="2075980" cy="5612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Lead Pilot Entity</a:t>
            </a:r>
          </a:p>
        </p:txBody>
      </p:sp>
      <p:sp>
        <p:nvSpPr>
          <p:cNvPr id="17" name="Rectangle 16"/>
          <p:cNvSpPr/>
          <p:nvPr/>
        </p:nvSpPr>
        <p:spPr>
          <a:xfrm>
            <a:off x="2576016" y="5312213"/>
            <a:ext cx="819675" cy="7090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HSO</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8" name="Rectangle 17"/>
          <p:cNvSpPr/>
          <p:nvPr/>
        </p:nvSpPr>
        <p:spPr>
          <a:xfrm>
            <a:off x="3687515" y="5312213"/>
            <a:ext cx="819675" cy="7090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HSO</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 name="Rectangle 18"/>
          <p:cNvSpPr/>
          <p:nvPr/>
        </p:nvSpPr>
        <p:spPr>
          <a:xfrm>
            <a:off x="4799014" y="5312213"/>
            <a:ext cx="819675" cy="7090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HSO</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cxnSp>
        <p:nvCxnSpPr>
          <p:cNvPr id="30" name="Straight Connector 29"/>
          <p:cNvCxnSpPr/>
          <p:nvPr/>
        </p:nvCxnSpPr>
        <p:spPr>
          <a:xfrm flipH="1">
            <a:off x="4048808" y="1828801"/>
            <a:ext cx="945" cy="29516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791244" y="2115339"/>
            <a:ext cx="2523260" cy="862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784142" y="2123967"/>
            <a:ext cx="0" cy="254266"/>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049752" y="2123968"/>
            <a:ext cx="0" cy="245637"/>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314504" y="2115338"/>
            <a:ext cx="0" cy="254266"/>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901359" y="1640377"/>
            <a:ext cx="0" cy="269410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412942" y="2583363"/>
            <a:ext cx="0" cy="1418718"/>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2282611" y="5063694"/>
            <a:ext cx="353289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Human Service Organizations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HSOs</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cxnSp>
        <p:nvCxnSpPr>
          <p:cNvPr id="72" name="Straight Arrow Connector 71"/>
          <p:cNvCxnSpPr>
            <a:stCxn id="16" idx="2"/>
          </p:cNvCxnSpPr>
          <p:nvPr/>
        </p:nvCxnSpPr>
        <p:spPr>
          <a:xfrm flipH="1">
            <a:off x="4026160" y="4615121"/>
            <a:ext cx="6448" cy="396807"/>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1524000" y="923040"/>
            <a:ext cx="4895851" cy="3693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p:cNvSpPr txBox="1"/>
          <p:nvPr/>
        </p:nvSpPr>
        <p:spPr>
          <a:xfrm>
            <a:off x="1536522" y="932845"/>
            <a:ext cx="48833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Sample </a:t>
            </a:r>
            <a:r>
              <a:rPr kumimoji="0" lang="en-US" sz="1800" b="1"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Regional</a:t>
            </a: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Pilot</a:t>
            </a:r>
          </a:p>
        </p:txBody>
      </p:sp>
      <p:cxnSp>
        <p:nvCxnSpPr>
          <p:cNvPr id="23" name="Straight Connector 22"/>
          <p:cNvCxnSpPr/>
          <p:nvPr/>
        </p:nvCxnSpPr>
        <p:spPr>
          <a:xfrm>
            <a:off x="6433577" y="923040"/>
            <a:ext cx="25041" cy="563304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15" idx="1"/>
          </p:cNvCxnSpPr>
          <p:nvPr/>
        </p:nvCxnSpPr>
        <p:spPr>
          <a:xfrm flipH="1">
            <a:off x="3292250" y="2583363"/>
            <a:ext cx="152125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889883" y="1640377"/>
            <a:ext cx="101147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290240" y="2797123"/>
            <a:ext cx="1002594" cy="495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Care Managers </a:t>
            </a:r>
          </a:p>
        </p:txBody>
      </p:sp>
      <p:sp>
        <p:nvSpPr>
          <p:cNvPr id="86" name="Rectangle 85"/>
          <p:cNvSpPr/>
          <p:nvPr/>
        </p:nvSpPr>
        <p:spPr>
          <a:xfrm>
            <a:off x="4813501" y="2797123"/>
            <a:ext cx="1002007" cy="495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Care Managers </a:t>
            </a:r>
          </a:p>
        </p:txBody>
      </p:sp>
      <p:sp>
        <p:nvSpPr>
          <p:cNvPr id="14" name="Rectangle 13"/>
          <p:cNvSpPr/>
          <p:nvPr/>
        </p:nvSpPr>
        <p:spPr>
          <a:xfrm>
            <a:off x="3551870" y="2369604"/>
            <a:ext cx="1002008" cy="427518"/>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Prepaid Health Plan</a:t>
            </a:r>
          </a:p>
        </p:txBody>
      </p:sp>
      <p:sp>
        <p:nvSpPr>
          <p:cNvPr id="76" name="Rectangle 75"/>
          <p:cNvSpPr/>
          <p:nvPr/>
        </p:nvSpPr>
        <p:spPr>
          <a:xfrm>
            <a:off x="3551871" y="2797123"/>
            <a:ext cx="999961" cy="495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Care Managers </a:t>
            </a:r>
          </a:p>
        </p:txBody>
      </p:sp>
      <p:cxnSp>
        <p:nvCxnSpPr>
          <p:cNvPr id="92" name="Straight Arrow Connector 91"/>
          <p:cNvCxnSpPr/>
          <p:nvPr/>
        </p:nvCxnSpPr>
        <p:spPr>
          <a:xfrm>
            <a:off x="4652270" y="2583364"/>
            <a:ext cx="0" cy="1418718"/>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a:off x="5070599" y="4334479"/>
            <a:ext cx="830761"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615903" y="1302177"/>
            <a:ext cx="5414912" cy="5271131"/>
          </a:xfrm>
          <a:prstGeom prst="rect">
            <a:avLst/>
          </a:prstGeom>
          <a:solidFill>
            <a:schemeClr val="accent6">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Authorization to spend up to $650 million in 2-4 regions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Test and scale to a population level evidence-based interventions designed to improve health and reduce costs more intensely addressing food insecurity, housing quality and instability, transportation insecurity, interpersonal violence and toxic stress </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For eligible Medicaid beneficiaries (health and social risk)</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Key pilot entities include: </a:t>
            </a:r>
          </a:p>
          <a:p>
            <a:pPr marL="628650" marR="0" lvl="1"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North Carolina DHHS</a:t>
            </a:r>
          </a:p>
          <a:p>
            <a:pPr marL="628650" marR="0" lvl="1"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Prepaid Health Plans (PHPs)</a:t>
            </a:r>
          </a:p>
          <a:p>
            <a:pPr marL="628650" marR="0" lvl="1"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Care Managers (predominantly located at Tier 3 </a:t>
            </a:r>
            <a:r>
              <a:rPr kumimoji="0" lang="en-US" sz="1600" b="0" i="0" u="none" strike="noStrike" kern="1200" cap="none" spc="0" normalizeH="0" baseline="0" noProof="0" dirty="0" err="1">
                <a:ln>
                  <a:noFill/>
                </a:ln>
                <a:solidFill>
                  <a:prstClr val="black"/>
                </a:solidFill>
                <a:effectLst/>
                <a:uLnTx/>
                <a:uFillTx/>
                <a:latin typeface="Franklin Gothic Medium" panose="020B0603020102020204" pitchFamily="34" charset="0"/>
                <a:ea typeface="+mn-ea"/>
                <a:cs typeface="+mn-cs"/>
              </a:rPr>
              <a:t>AMHs</a:t>
            </a: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 and LHDs)</a:t>
            </a:r>
          </a:p>
          <a:p>
            <a:pPr marL="628650" marR="0" lvl="1"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Lead Pilot Entities</a:t>
            </a:r>
          </a:p>
          <a:p>
            <a:pPr marL="628650" marR="0" lvl="1"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Human Service Organizations (HSOs)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NCCARE360 part of the infrastructure </a:t>
            </a:r>
          </a:p>
        </p:txBody>
      </p:sp>
      <p:sp>
        <p:nvSpPr>
          <p:cNvPr id="6" name="Rectangle 5"/>
          <p:cNvSpPr/>
          <p:nvPr/>
        </p:nvSpPr>
        <p:spPr>
          <a:xfrm>
            <a:off x="6619876" y="923040"/>
            <a:ext cx="5410939" cy="36933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Pilot Overview </a:t>
            </a:r>
          </a:p>
        </p:txBody>
      </p:sp>
      <p:sp>
        <p:nvSpPr>
          <p:cNvPr id="7" name="TextBox 6">
            <a:extLst>
              <a:ext uri="{FF2B5EF4-FFF2-40B4-BE49-F238E27FC236}">
                <a16:creationId xmlns:a16="http://schemas.microsoft.com/office/drawing/2014/main" id="{ADD66A99-5E34-4A55-A7A3-27CD3E2386BD}"/>
              </a:ext>
            </a:extLst>
          </p:cNvPr>
          <p:cNvSpPr txBox="1"/>
          <p:nvPr/>
        </p:nvSpPr>
        <p:spPr>
          <a:xfrm rot="5400000">
            <a:off x="445674" y="4143227"/>
            <a:ext cx="2677656" cy="369332"/>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Arial"/>
                <a:ea typeface="+mn-ea"/>
                <a:cs typeface="+mn-cs"/>
              </a:rPr>
              <a:t>NCCARE3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Arial"/>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Arial"/>
                <a:ea typeface="+mn-ea"/>
                <a:cs typeface="+mn-cs"/>
              </a:rPr>
              <a:t>0</a:t>
            </a:r>
          </a:p>
        </p:txBody>
      </p:sp>
    </p:spTree>
    <p:extLst>
      <p:ext uri="{BB962C8B-B14F-4D97-AF65-F5344CB8AC3E}">
        <p14:creationId xmlns:p14="http://schemas.microsoft.com/office/powerpoint/2010/main" val="2003510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080" name="think-cell Slide" r:id="rId6" imgW="360" imgH="360" progId="TCLayout.ActiveDocument.1">
                  <p:embed/>
                </p:oleObj>
              </mc:Choice>
              <mc:Fallback>
                <p:oleObj name="think-cell Slide" r:id="rId6" imgW="360" imgH="360" progId="TCLayout.ActiveDocument.1">
                  <p:embed/>
                  <p:pic>
                    <p:nvPicPr>
                      <p:cNvPr id="5" name="Object 4" hidden="1"/>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FFFFFF"/>
              </a:solidFill>
              <a:effectLst/>
              <a:uLnTx/>
              <a:uFillTx/>
              <a:latin typeface="Arial"/>
              <a:ea typeface="+mn-ea"/>
              <a:cs typeface="Times New Roman"/>
              <a:sym typeface="Calibri"/>
            </a:endParaRPr>
          </a:p>
        </p:txBody>
      </p:sp>
      <p:sp>
        <p:nvSpPr>
          <p:cNvPr id="3" name="Slide Number Placeholder 2"/>
          <p:cNvSpPr>
            <a:spLocks noGrp="1"/>
          </p:cNvSpPr>
          <p:nvPr>
            <p:ph type="sldNum" sz="quarter" idx="14"/>
          </p:nvPr>
        </p:nvSpPr>
        <p:spPr>
          <a:xfrm>
            <a:off x="9882133" y="6573308"/>
            <a:ext cx="512816" cy="28469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000" b="0" i="0" u="none" strike="noStrike" kern="1200" cap="none" spc="0" normalizeH="0" baseline="0" noProof="0" smtClean="0">
                <a:ln>
                  <a:noFill/>
                </a:ln>
                <a:solidFill>
                  <a:sysClr val="windowText" lastClr="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 name="Title 3"/>
          <p:cNvSpPr>
            <a:spLocks noGrp="1"/>
          </p:cNvSpPr>
          <p:nvPr>
            <p:ph type="title"/>
          </p:nvPr>
        </p:nvSpPr>
        <p:spPr>
          <a:xfrm>
            <a:off x="1647286" y="579852"/>
            <a:ext cx="8496300" cy="548640"/>
          </a:xfrm>
        </p:spPr>
        <p:txBody>
          <a:bodyPr/>
          <a:lstStyle/>
          <a:p>
            <a:pPr fontAlgn="ctr">
              <a:spcBef>
                <a:spcPts val="0"/>
              </a:spcBef>
            </a:pPr>
            <a:r>
              <a:rPr lang="en-US" dirty="0">
                <a:solidFill>
                  <a:schemeClr val="tx2"/>
                </a:solidFill>
                <a:latin typeface="Franklin Gothic Medium" panose="020B0603020102020204" pitchFamily="34" charset="0"/>
                <a:ea typeface="Times New Roman"/>
              </a:rPr>
              <a:t>Overview of Approved Pilot Services</a:t>
            </a:r>
            <a:endParaRPr lang="en-US" dirty="0">
              <a:solidFill>
                <a:schemeClr val="tx2"/>
              </a:solidFill>
              <a:effectLst/>
              <a:latin typeface="Franklin Gothic Medium" panose="020B0603020102020204" pitchFamily="34" charset="0"/>
              <a:ea typeface="Times New Roman"/>
            </a:endParaRPr>
          </a:p>
        </p:txBody>
      </p:sp>
      <p:sp>
        <p:nvSpPr>
          <p:cNvPr id="8" name="Rectangle 7"/>
          <p:cNvSpPr/>
          <p:nvPr/>
        </p:nvSpPr>
        <p:spPr>
          <a:xfrm>
            <a:off x="1524001" y="1216601"/>
            <a:ext cx="9140825" cy="976459"/>
          </a:xfrm>
          <a:prstGeom prst="rect">
            <a:avLst/>
          </a:prstGeom>
          <a:solidFill>
            <a:schemeClr val="accent6">
              <a:lumMod val="60000"/>
              <a:lumOff val="40000"/>
            </a:scheme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Franklin Gothic Medium" panose="020B0603020102020204" pitchFamily="34" charset="0"/>
                <a:ea typeface="+mn-ea"/>
                <a:cs typeface="+mn-cs"/>
              </a:rPr>
              <a:t>North Carolina’s 1115 waiver specifies services that can be covered by the Pilot. </a:t>
            </a:r>
            <a:br>
              <a:rPr kumimoji="0" lang="en-US" sz="1800" b="1" i="0" u="none" strike="noStrike" kern="0" cap="none" spc="0" normalizeH="0" baseline="0" noProof="0" dirty="0">
                <a:ln>
                  <a:noFill/>
                </a:ln>
                <a:solidFill>
                  <a:prstClr val="black"/>
                </a:solidFill>
                <a:effectLst/>
                <a:uLnTx/>
                <a:uFillTx/>
                <a:latin typeface="Franklin Gothic Medium" panose="020B0603020102020204" pitchFamily="34" charset="0"/>
                <a:ea typeface="+mn-ea"/>
                <a:cs typeface="+mn-cs"/>
              </a:rPr>
            </a:br>
            <a:r>
              <a:rPr kumimoji="0" lang="en-US" sz="1800" b="1" i="0" u="none" strike="noStrike" kern="0" cap="none" spc="0" normalizeH="0" baseline="0" noProof="0" dirty="0">
                <a:ln>
                  <a:noFill/>
                </a:ln>
                <a:solidFill>
                  <a:prstClr val="black"/>
                </a:solidFill>
                <a:effectLst/>
                <a:uLnTx/>
                <a:uFillTx/>
                <a:latin typeface="Franklin Gothic Medium" panose="020B0603020102020204" pitchFamily="34" charset="0"/>
                <a:ea typeface="+mn-ea"/>
                <a:cs typeface="+mn-cs"/>
              </a:rPr>
              <a:t>Pilots will not be required to offer all approved services.</a:t>
            </a:r>
          </a:p>
        </p:txBody>
      </p:sp>
      <p:grpSp>
        <p:nvGrpSpPr>
          <p:cNvPr id="17" name="Group 16"/>
          <p:cNvGrpSpPr/>
          <p:nvPr/>
        </p:nvGrpSpPr>
        <p:grpSpPr>
          <a:xfrm>
            <a:off x="1752062" y="2644815"/>
            <a:ext cx="1953551" cy="3692324"/>
            <a:chOff x="2728192" y="2644815"/>
            <a:chExt cx="1953551" cy="3692324"/>
          </a:xfrm>
        </p:grpSpPr>
        <p:sp>
          <p:nvSpPr>
            <p:cNvPr id="10" name="Rectangle 9"/>
            <p:cNvSpPr/>
            <p:nvPr/>
          </p:nvSpPr>
          <p:spPr>
            <a:xfrm>
              <a:off x="2728194" y="2644815"/>
              <a:ext cx="1953549" cy="36923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Rectangle 10"/>
            <p:cNvSpPr/>
            <p:nvPr/>
          </p:nvSpPr>
          <p:spPr>
            <a:xfrm>
              <a:off x="2728192" y="2812648"/>
              <a:ext cx="1953550" cy="32316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Housing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Tenancy support and sustaining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Housing quality and safety improvements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One-time securing house payments (e.g., first month’s rent and security deposit)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Short-term post hospitalization housing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6" name="Group 15"/>
          <p:cNvGrpSpPr/>
          <p:nvPr/>
        </p:nvGrpSpPr>
        <p:grpSpPr>
          <a:xfrm>
            <a:off x="6228980" y="2644815"/>
            <a:ext cx="1953551" cy="3692324"/>
            <a:chOff x="5112577" y="2644815"/>
            <a:chExt cx="1953551" cy="3692324"/>
          </a:xfrm>
        </p:grpSpPr>
        <p:sp>
          <p:nvSpPr>
            <p:cNvPr id="12" name="Rectangle 11"/>
            <p:cNvSpPr/>
            <p:nvPr/>
          </p:nvSpPr>
          <p:spPr>
            <a:xfrm>
              <a:off x="5112579" y="2644815"/>
              <a:ext cx="1953549" cy="36923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 name="Rectangle 12"/>
            <p:cNvSpPr/>
            <p:nvPr/>
          </p:nvSpPr>
          <p:spPr>
            <a:xfrm>
              <a:off x="5112577" y="2812648"/>
              <a:ext cx="1953550" cy="29546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Transportation</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Linkages to existing public transit</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Payment for transit to support access to pilot services, including: </a:t>
              </a:r>
            </a:p>
            <a:p>
              <a:pPr marL="640080" marR="0" lvl="1"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Public transit</a:t>
              </a:r>
            </a:p>
            <a:p>
              <a:pPr marL="640080" marR="0" lvl="1"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Taxis, in areas with limited public transit infrastructure </a:t>
              </a:r>
            </a:p>
          </p:txBody>
        </p:sp>
      </p:grpSp>
      <p:grpSp>
        <p:nvGrpSpPr>
          <p:cNvPr id="6" name="Group 5"/>
          <p:cNvGrpSpPr/>
          <p:nvPr/>
        </p:nvGrpSpPr>
        <p:grpSpPr>
          <a:xfrm>
            <a:off x="8448490" y="2644815"/>
            <a:ext cx="1953551" cy="3692324"/>
            <a:chOff x="7487997" y="2644815"/>
            <a:chExt cx="1953551" cy="3692324"/>
          </a:xfrm>
        </p:grpSpPr>
        <p:sp>
          <p:nvSpPr>
            <p:cNvPr id="14" name="Rectangle 13"/>
            <p:cNvSpPr/>
            <p:nvPr/>
          </p:nvSpPr>
          <p:spPr>
            <a:xfrm>
              <a:off x="7487999" y="2644815"/>
              <a:ext cx="1953549" cy="36923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Rectangle 14"/>
            <p:cNvSpPr/>
            <p:nvPr/>
          </p:nvSpPr>
          <p:spPr>
            <a:xfrm>
              <a:off x="7487997" y="2812648"/>
              <a:ext cx="1953550"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Interpersonal Violence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Calibri"/>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Calibri"/>
                  <a:cs typeface="Times New Roman"/>
                </a:rPr>
                <a:t>Linkages to legal services for </a:t>
              </a:r>
              <a:r>
                <a:rPr kumimoji="0" lang="en-US" sz="1200" b="0" i="0" u="none" strike="noStrike" kern="1200" cap="none" spc="0" normalizeH="0" baseline="0" noProof="0" dirty="0" err="1">
                  <a:ln>
                    <a:noFill/>
                  </a:ln>
                  <a:solidFill>
                    <a:prstClr val="black"/>
                  </a:solidFill>
                  <a:effectLst/>
                  <a:uLnTx/>
                  <a:uFillTx/>
                  <a:latin typeface="Franklin Gothic Medium" panose="020B0603020102020204" pitchFamily="34" charset="0"/>
                  <a:ea typeface="Calibri"/>
                  <a:cs typeface="Times New Roman"/>
                </a:rPr>
                <a:t>IPV</a:t>
              </a: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Calibri"/>
                  <a:cs typeface="Times New Roman"/>
                </a:rPr>
                <a:t> related issues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Calibri"/>
                  <a:cs typeface="Times New Roman"/>
                </a:rPr>
                <a:t>Evidence-based parenting support programs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Calibri"/>
                  <a:cs typeface="Times New Roman"/>
                </a:rPr>
                <a:t>Evidence-based home visiting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3" name="Group 22"/>
          <p:cNvGrpSpPr/>
          <p:nvPr/>
        </p:nvGrpSpPr>
        <p:grpSpPr>
          <a:xfrm>
            <a:off x="3999575" y="2644815"/>
            <a:ext cx="1953551" cy="3692324"/>
            <a:chOff x="-1953551" y="1704829"/>
            <a:chExt cx="1953551" cy="3692324"/>
          </a:xfrm>
        </p:grpSpPr>
        <p:grpSp>
          <p:nvGrpSpPr>
            <p:cNvPr id="18" name="Group 17"/>
            <p:cNvGrpSpPr/>
            <p:nvPr/>
          </p:nvGrpSpPr>
          <p:grpSpPr>
            <a:xfrm>
              <a:off x="-1953551" y="1704829"/>
              <a:ext cx="1953551" cy="3692324"/>
              <a:chOff x="237706" y="2644815"/>
              <a:chExt cx="1953551" cy="3692324"/>
            </a:xfrm>
          </p:grpSpPr>
          <p:sp>
            <p:nvSpPr>
              <p:cNvPr id="7" name="Rectangle 6"/>
              <p:cNvSpPr/>
              <p:nvPr/>
            </p:nvSpPr>
            <p:spPr>
              <a:xfrm>
                <a:off x="237708" y="2644815"/>
                <a:ext cx="1953549" cy="36923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Rectangle 8"/>
              <p:cNvSpPr/>
              <p:nvPr/>
            </p:nvSpPr>
            <p:spPr>
              <a:xfrm>
                <a:off x="237706" y="3065375"/>
                <a:ext cx="1953550" cy="29546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Food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Linkages to community-based food services (e.g., SNAP/WIC application support, food bank referrals)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Nutrition and cooking coaching/counseling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Healthy food boxes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Medically tailored meal delivery </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7" name="Group 26"/>
            <p:cNvGrpSpPr/>
            <p:nvPr/>
          </p:nvGrpSpPr>
          <p:grpSpPr>
            <a:xfrm>
              <a:off x="-1205375" y="1881547"/>
              <a:ext cx="457200" cy="457200"/>
              <a:chOff x="158750" y="2575365"/>
              <a:chExt cx="457200" cy="457200"/>
            </a:xfrm>
          </p:grpSpPr>
          <p:sp>
            <p:nvSpPr>
              <p:cNvPr id="19" name="Oval 18"/>
              <p:cNvSpPr/>
              <p:nvPr/>
            </p:nvSpPr>
            <p:spPr>
              <a:xfrm>
                <a:off x="158750" y="2575365"/>
                <a:ext cx="457200" cy="457200"/>
              </a:xfrm>
              <a:prstGeom prst="ellipse">
                <a:avLst/>
              </a:prstGeom>
              <a:solidFill>
                <a:schemeClr val="tx2">
                  <a:lumMod val="20000"/>
                  <a:lumOff val="80000"/>
                </a:schemeClr>
              </a:solidFill>
              <a:ln w="381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0" name="Picture 2" descr="C:\Users\kringelheim\Downloads\icons8-ingredients-filled-5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472" y="2656087"/>
                <a:ext cx="295755" cy="29575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5" name="Oval 24"/>
          <p:cNvSpPr/>
          <p:nvPr/>
        </p:nvSpPr>
        <p:spPr>
          <a:xfrm>
            <a:off x="6977154" y="2808560"/>
            <a:ext cx="457200" cy="457200"/>
          </a:xfrm>
          <a:prstGeom prst="ellipse">
            <a:avLst/>
          </a:prstGeom>
          <a:solidFill>
            <a:schemeClr val="tx2">
              <a:lumMod val="20000"/>
              <a:lumOff val="80000"/>
            </a:schemeClr>
          </a:solidFill>
          <a:ln w="381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8" name="Group 27"/>
          <p:cNvGrpSpPr/>
          <p:nvPr/>
        </p:nvGrpSpPr>
        <p:grpSpPr>
          <a:xfrm>
            <a:off x="2500237" y="2836775"/>
            <a:ext cx="457200" cy="457200"/>
            <a:chOff x="3233645" y="2836775"/>
            <a:chExt cx="457200" cy="457200"/>
          </a:xfrm>
        </p:grpSpPr>
        <p:sp>
          <p:nvSpPr>
            <p:cNvPr id="24" name="Oval 23"/>
            <p:cNvSpPr/>
            <p:nvPr/>
          </p:nvSpPr>
          <p:spPr>
            <a:xfrm>
              <a:off x="3233645" y="2836775"/>
              <a:ext cx="457200" cy="457200"/>
            </a:xfrm>
            <a:prstGeom prst="ellipse">
              <a:avLst/>
            </a:prstGeom>
            <a:solidFill>
              <a:schemeClr val="tx2">
                <a:lumMod val="20000"/>
                <a:lumOff val="80000"/>
              </a:schemeClr>
            </a:solidFill>
            <a:ln w="381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2" name="Picture 6" descr="C:\Users\kringelheim\Downloads\icons8-home-5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7105" y="2883368"/>
              <a:ext cx="307585" cy="307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9196664" y="2769477"/>
            <a:ext cx="457200" cy="457200"/>
            <a:chOff x="6818633" y="2608175"/>
            <a:chExt cx="457200" cy="457200"/>
          </a:xfrm>
        </p:grpSpPr>
        <p:sp>
          <p:nvSpPr>
            <p:cNvPr id="26" name="Oval 25"/>
            <p:cNvSpPr/>
            <p:nvPr/>
          </p:nvSpPr>
          <p:spPr>
            <a:xfrm>
              <a:off x="6818633" y="2608175"/>
              <a:ext cx="457200" cy="457200"/>
            </a:xfrm>
            <a:prstGeom prst="ellipse">
              <a:avLst/>
            </a:prstGeom>
            <a:solidFill>
              <a:schemeClr val="tx2">
                <a:lumMod val="20000"/>
                <a:lumOff val="80000"/>
              </a:schemeClr>
            </a:solidFill>
            <a:ln w="381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Picture 3" descr="C:\Users\kringelheim\Downloads\icons8-handshake-heart-filled-5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4568" y="2694430"/>
              <a:ext cx="325331" cy="325331"/>
            </a:xfrm>
            <a:prstGeom prst="rect">
              <a:avLst/>
            </a:prstGeom>
            <a:noFill/>
            <a:extLst>
              <a:ext uri="{909E8E84-426E-40DD-AFC4-6F175D3DCCD1}">
                <a14:hiddenFill xmlns:a14="http://schemas.microsoft.com/office/drawing/2010/main">
                  <a:solidFill>
                    <a:srgbClr val="FFFFFF"/>
                  </a:solidFill>
                </a14:hiddenFill>
              </a:ext>
            </a:extLst>
          </p:spPr>
        </p:pic>
      </p:grpSp>
      <p:pic>
        <p:nvPicPr>
          <p:cNvPr id="121871" name="Picture 15" descr="imag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2376" y="2891197"/>
            <a:ext cx="267076" cy="26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5481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FA828F-6231-44FD-8A23-A7B087E0A4ED}"/>
              </a:ext>
            </a:extLst>
          </p:cNvPr>
          <p:cNvSpPr>
            <a:spLocks noGrp="1"/>
          </p:cNvSpPr>
          <p:nvPr>
            <p:ph type="title"/>
          </p:nvPr>
        </p:nvSpPr>
        <p:spPr/>
        <p:txBody>
          <a:bodyPr>
            <a:noAutofit/>
          </a:bodyPr>
          <a:lstStyle/>
          <a:p>
            <a:r>
              <a:rPr lang="en-US" sz="4000" dirty="0"/>
              <a:t>ACC Core Features Supported by  NC DHHS</a:t>
            </a:r>
          </a:p>
        </p:txBody>
      </p:sp>
      <p:sp>
        <p:nvSpPr>
          <p:cNvPr id="9" name="Text Placeholder 8">
            <a:extLst>
              <a:ext uri="{FF2B5EF4-FFF2-40B4-BE49-F238E27FC236}">
                <a16:creationId xmlns:a16="http://schemas.microsoft.com/office/drawing/2014/main" id="{A30E5807-4561-488D-9C0D-A58A841F34E7}"/>
              </a:ext>
            </a:extLst>
          </p:cNvPr>
          <p:cNvSpPr>
            <a:spLocks noGrp="1"/>
          </p:cNvSpPr>
          <p:nvPr>
            <p:ph type="body" sz="half" idx="2"/>
          </p:nvPr>
        </p:nvSpPr>
        <p:spPr/>
        <p:txBody>
          <a:bodyPr>
            <a:normAutofit/>
          </a:bodyPr>
          <a:lstStyle/>
          <a:p>
            <a:pPr marL="342900" lvl="0" indent="-342900">
              <a:spcBef>
                <a:spcPts val="600"/>
              </a:spcBef>
              <a:buFont typeface="Wingdings" panose="05000000000000000000" pitchFamily="2" charset="2"/>
              <a:buChar char="ü"/>
            </a:pPr>
            <a:r>
              <a:rPr lang="en-US" b="1" dirty="0"/>
              <a:t>Assessment of Community Health</a:t>
            </a:r>
          </a:p>
          <a:p>
            <a:pPr marL="342900" lvl="0" indent="-342900">
              <a:spcBef>
                <a:spcPts val="600"/>
              </a:spcBef>
              <a:buFont typeface="Wingdings" panose="05000000000000000000" pitchFamily="2" charset="2"/>
              <a:buChar char="q"/>
            </a:pPr>
            <a:r>
              <a:rPr lang="en-US" b="1" dirty="0"/>
              <a:t>Education and Advocacy</a:t>
            </a:r>
          </a:p>
          <a:p>
            <a:pPr marL="342900" lvl="0" indent="-342900">
              <a:spcBef>
                <a:spcPts val="600"/>
              </a:spcBef>
              <a:buFont typeface="Wingdings" panose="05000000000000000000" pitchFamily="2" charset="2"/>
              <a:buChar char="ü"/>
            </a:pPr>
            <a:r>
              <a:rPr lang="en-US" b="1" dirty="0"/>
              <a:t>Screening Tool</a:t>
            </a:r>
          </a:p>
          <a:p>
            <a:pPr marL="342900" lvl="0" indent="-342900">
              <a:spcBef>
                <a:spcPts val="600"/>
              </a:spcBef>
              <a:buFont typeface="Wingdings" panose="05000000000000000000" pitchFamily="2" charset="2"/>
              <a:buChar char="ü"/>
            </a:pPr>
            <a:r>
              <a:rPr lang="en-US" b="1" dirty="0"/>
              <a:t>Referral Process</a:t>
            </a:r>
          </a:p>
          <a:p>
            <a:pPr marL="342900" lvl="0" indent="-342900">
              <a:spcBef>
                <a:spcPts val="600"/>
              </a:spcBef>
              <a:buFont typeface="Wingdings" panose="05000000000000000000" pitchFamily="2" charset="2"/>
              <a:buChar char="ü"/>
            </a:pPr>
            <a:r>
              <a:rPr lang="en-US" b="1" dirty="0"/>
              <a:t>Navigation Services</a:t>
            </a:r>
          </a:p>
          <a:p>
            <a:pPr marL="342900" lvl="0" indent="-342900">
              <a:spcBef>
                <a:spcPts val="600"/>
              </a:spcBef>
              <a:buFont typeface="Wingdings" panose="05000000000000000000" pitchFamily="2" charset="2"/>
              <a:buChar char="ü"/>
            </a:pPr>
            <a:r>
              <a:rPr lang="en-US" b="1" dirty="0"/>
              <a:t>Tracking System</a:t>
            </a:r>
          </a:p>
          <a:p>
            <a:pPr marL="342900" lvl="0" indent="-342900">
              <a:spcBef>
                <a:spcPts val="600"/>
              </a:spcBef>
              <a:buFont typeface="Wingdings" panose="05000000000000000000" pitchFamily="2" charset="2"/>
              <a:buChar char="ü"/>
            </a:pPr>
            <a:r>
              <a:rPr lang="en-US" b="1" dirty="0"/>
              <a:t>Outcomes Data and Analysis</a:t>
            </a:r>
          </a:p>
          <a:p>
            <a:pPr marL="342900" lvl="0" indent="-342900">
              <a:spcBef>
                <a:spcPts val="600"/>
              </a:spcBef>
              <a:buFont typeface="Wingdings" panose="05000000000000000000" pitchFamily="2" charset="2"/>
              <a:buChar char="ü"/>
            </a:pPr>
            <a:r>
              <a:rPr lang="en-US" b="1" dirty="0"/>
              <a:t>Financing</a:t>
            </a:r>
          </a:p>
          <a:p>
            <a:pPr marL="342900" lvl="0" indent="-342900">
              <a:spcBef>
                <a:spcPts val="600"/>
              </a:spcBef>
              <a:buFont typeface="Wingdings" panose="05000000000000000000" pitchFamily="2" charset="2"/>
              <a:buChar char="q"/>
            </a:pPr>
            <a:r>
              <a:rPr lang="en-US" b="1" dirty="0"/>
              <a:t>Governance</a:t>
            </a:r>
            <a:endParaRPr lang="en-US" dirty="0"/>
          </a:p>
        </p:txBody>
      </p:sp>
      <p:pic>
        <p:nvPicPr>
          <p:cNvPr id="14" name="Picture 13">
            <a:extLst>
              <a:ext uri="{FF2B5EF4-FFF2-40B4-BE49-F238E27FC236}">
                <a16:creationId xmlns:a16="http://schemas.microsoft.com/office/drawing/2014/main" id="{13A4BCA9-A0D5-4406-AA30-1773892BB34A}"/>
              </a:ext>
            </a:extLst>
          </p:cNvPr>
          <p:cNvPicPr>
            <a:picLocks noChangeAspect="1"/>
          </p:cNvPicPr>
          <p:nvPr/>
        </p:nvPicPr>
        <p:blipFill>
          <a:blip r:embed="rId2"/>
          <a:stretch>
            <a:fillRect/>
          </a:stretch>
        </p:blipFill>
        <p:spPr>
          <a:xfrm>
            <a:off x="7879082" y="1631156"/>
            <a:ext cx="836293" cy="1181430"/>
          </a:xfrm>
          <a:prstGeom prst="rect">
            <a:avLst/>
          </a:prstGeom>
        </p:spPr>
      </p:pic>
      <p:pic>
        <p:nvPicPr>
          <p:cNvPr id="20" name="Picture 19">
            <a:extLst>
              <a:ext uri="{FF2B5EF4-FFF2-40B4-BE49-F238E27FC236}">
                <a16:creationId xmlns:a16="http://schemas.microsoft.com/office/drawing/2014/main" id="{41E85E8F-A53D-4BDF-B3F0-296CF033311D}"/>
              </a:ext>
            </a:extLst>
          </p:cNvPr>
          <p:cNvPicPr>
            <a:picLocks noChangeAspect="1"/>
          </p:cNvPicPr>
          <p:nvPr/>
        </p:nvPicPr>
        <p:blipFill>
          <a:blip r:embed="rId3"/>
          <a:stretch>
            <a:fillRect/>
          </a:stretch>
        </p:blipFill>
        <p:spPr>
          <a:xfrm>
            <a:off x="9020175" y="2547933"/>
            <a:ext cx="2401804" cy="2558613"/>
          </a:xfrm>
          <a:prstGeom prst="rect">
            <a:avLst/>
          </a:prstGeom>
        </p:spPr>
      </p:pic>
      <p:pic>
        <p:nvPicPr>
          <p:cNvPr id="21" name="Picture 20">
            <a:extLst>
              <a:ext uri="{FF2B5EF4-FFF2-40B4-BE49-F238E27FC236}">
                <a16:creationId xmlns:a16="http://schemas.microsoft.com/office/drawing/2014/main" id="{392E83F2-BDBB-4D91-A1F5-FC1F2E2DB17C}"/>
              </a:ext>
            </a:extLst>
          </p:cNvPr>
          <p:cNvPicPr>
            <a:picLocks noChangeAspect="1"/>
          </p:cNvPicPr>
          <p:nvPr/>
        </p:nvPicPr>
        <p:blipFill>
          <a:blip r:embed="rId4"/>
          <a:stretch>
            <a:fillRect/>
          </a:stretch>
        </p:blipFill>
        <p:spPr>
          <a:xfrm>
            <a:off x="5532566" y="3533759"/>
            <a:ext cx="2428629" cy="1097686"/>
          </a:xfrm>
          <a:prstGeom prst="rect">
            <a:avLst/>
          </a:prstGeom>
        </p:spPr>
      </p:pic>
      <p:sp>
        <p:nvSpPr>
          <p:cNvPr id="22" name="TextBox 21">
            <a:extLst>
              <a:ext uri="{FF2B5EF4-FFF2-40B4-BE49-F238E27FC236}">
                <a16:creationId xmlns:a16="http://schemas.microsoft.com/office/drawing/2014/main" id="{129714DD-BE1C-40EF-9A20-E0075FEE6422}"/>
              </a:ext>
            </a:extLst>
          </p:cNvPr>
          <p:cNvSpPr txBox="1"/>
          <p:nvPr/>
        </p:nvSpPr>
        <p:spPr>
          <a:xfrm>
            <a:off x="8715375" y="1728341"/>
            <a:ext cx="2981325" cy="646331"/>
          </a:xfrm>
          <a:prstGeom prst="rect">
            <a:avLst/>
          </a:prstGeom>
          <a:solidFill>
            <a:srgbClr val="7B983E"/>
          </a:solidFill>
        </p:spPr>
        <p:txBody>
          <a:bodyPr wrap="square" rtlCol="0">
            <a:spAutoFit/>
          </a:bodyPr>
          <a:lstStyle/>
          <a:p>
            <a:r>
              <a:rPr lang="en-US" dirty="0">
                <a:solidFill>
                  <a:schemeClr val="bg1"/>
                </a:solidFill>
              </a:rPr>
              <a:t>Community Health Assessments </a:t>
            </a:r>
          </a:p>
        </p:txBody>
      </p:sp>
      <p:cxnSp>
        <p:nvCxnSpPr>
          <p:cNvPr id="24" name="Straight Arrow Connector 23">
            <a:extLst>
              <a:ext uri="{FF2B5EF4-FFF2-40B4-BE49-F238E27FC236}">
                <a16:creationId xmlns:a16="http://schemas.microsoft.com/office/drawing/2014/main" id="{5ADE29F2-2DDE-46E9-A603-9397278D658E}"/>
              </a:ext>
            </a:extLst>
          </p:cNvPr>
          <p:cNvCxnSpPr/>
          <p:nvPr/>
        </p:nvCxnSpPr>
        <p:spPr>
          <a:xfrm flipV="1">
            <a:off x="3752850" y="2028825"/>
            <a:ext cx="4019550" cy="238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754E45A-A608-496C-BA58-65B9151973B4}"/>
              </a:ext>
            </a:extLst>
          </p:cNvPr>
          <p:cNvCxnSpPr>
            <a:cxnSpLocks/>
          </p:cNvCxnSpPr>
          <p:nvPr/>
        </p:nvCxnSpPr>
        <p:spPr>
          <a:xfrm flipV="1">
            <a:off x="3571875" y="3401792"/>
            <a:ext cx="5379620" cy="2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CB42D07-489A-445B-8B24-354CC7818E1E}"/>
              </a:ext>
            </a:extLst>
          </p:cNvPr>
          <p:cNvCxnSpPr>
            <a:cxnSpLocks/>
          </p:cNvCxnSpPr>
          <p:nvPr/>
        </p:nvCxnSpPr>
        <p:spPr>
          <a:xfrm flipV="1">
            <a:off x="3752850" y="3771986"/>
            <a:ext cx="1779716" cy="9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3D413A-A75C-484A-998D-03D3D281A9F4}"/>
              </a:ext>
            </a:extLst>
          </p:cNvPr>
          <p:cNvCxnSpPr>
            <a:cxnSpLocks/>
          </p:cNvCxnSpPr>
          <p:nvPr/>
        </p:nvCxnSpPr>
        <p:spPr>
          <a:xfrm>
            <a:off x="3752850" y="4505325"/>
            <a:ext cx="17797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E7B1F3C-427B-442F-99E6-7E80C9ADE748}"/>
              </a:ext>
            </a:extLst>
          </p:cNvPr>
          <p:cNvSpPr txBox="1"/>
          <p:nvPr/>
        </p:nvSpPr>
        <p:spPr>
          <a:xfrm>
            <a:off x="3517310" y="6205534"/>
            <a:ext cx="2981325" cy="646331"/>
          </a:xfrm>
          <a:prstGeom prst="rect">
            <a:avLst/>
          </a:prstGeom>
          <a:solidFill>
            <a:srgbClr val="005FA5"/>
          </a:solidFill>
        </p:spPr>
        <p:txBody>
          <a:bodyPr wrap="square" rtlCol="0">
            <a:spAutoFit/>
          </a:bodyPr>
          <a:lstStyle/>
          <a:p>
            <a:r>
              <a:rPr lang="en-US" dirty="0">
                <a:solidFill>
                  <a:schemeClr val="bg1"/>
                </a:solidFill>
              </a:rPr>
              <a:t>Medicaid Managed Care- Regional Pilots</a:t>
            </a:r>
            <a:endParaRPr lang="en-US" sz="1400" dirty="0">
              <a:solidFill>
                <a:schemeClr val="bg1"/>
              </a:solidFill>
            </a:endParaRPr>
          </a:p>
        </p:txBody>
      </p:sp>
      <p:cxnSp>
        <p:nvCxnSpPr>
          <p:cNvPr id="35" name="Straight Arrow Connector 34">
            <a:extLst>
              <a:ext uri="{FF2B5EF4-FFF2-40B4-BE49-F238E27FC236}">
                <a16:creationId xmlns:a16="http://schemas.microsoft.com/office/drawing/2014/main" id="{5D302322-944F-4FC8-96F0-B1C53365C03F}"/>
              </a:ext>
            </a:extLst>
          </p:cNvPr>
          <p:cNvCxnSpPr/>
          <p:nvPr/>
        </p:nvCxnSpPr>
        <p:spPr>
          <a:xfrm>
            <a:off x="2906216" y="5528494"/>
            <a:ext cx="723900" cy="596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C50BFCB-DD52-44FD-9411-0CE1C251A7FC}"/>
              </a:ext>
            </a:extLst>
          </p:cNvPr>
          <p:cNvSpPr txBox="1"/>
          <p:nvPr/>
        </p:nvSpPr>
        <p:spPr>
          <a:xfrm>
            <a:off x="5810452" y="4647596"/>
            <a:ext cx="2981325" cy="923330"/>
          </a:xfrm>
          <a:prstGeom prst="rect">
            <a:avLst/>
          </a:prstGeom>
          <a:solidFill>
            <a:srgbClr val="F5A10B"/>
          </a:solidFill>
        </p:spPr>
        <p:txBody>
          <a:bodyPr wrap="square" rtlCol="0">
            <a:spAutoFit/>
          </a:bodyPr>
          <a:lstStyle/>
          <a:p>
            <a:r>
              <a:rPr lang="en-US" dirty="0">
                <a:solidFill>
                  <a:schemeClr val="bg1"/>
                </a:solidFill>
              </a:rPr>
              <a:t>Medicaid Managed Care core program element: Care Management</a:t>
            </a:r>
            <a:endParaRPr lang="en-US" sz="1400" dirty="0">
              <a:solidFill>
                <a:schemeClr val="bg1"/>
              </a:solidFill>
            </a:endParaRPr>
          </a:p>
        </p:txBody>
      </p:sp>
      <p:cxnSp>
        <p:nvCxnSpPr>
          <p:cNvPr id="39" name="Straight Arrow Connector 38">
            <a:extLst>
              <a:ext uri="{FF2B5EF4-FFF2-40B4-BE49-F238E27FC236}">
                <a16:creationId xmlns:a16="http://schemas.microsoft.com/office/drawing/2014/main" id="{29455388-D28E-4E8B-AD22-EB897B90008B}"/>
              </a:ext>
            </a:extLst>
          </p:cNvPr>
          <p:cNvCxnSpPr>
            <a:cxnSpLocks/>
          </p:cNvCxnSpPr>
          <p:nvPr/>
        </p:nvCxnSpPr>
        <p:spPr>
          <a:xfrm>
            <a:off x="4048125" y="4200525"/>
            <a:ext cx="1582654" cy="879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961FB64-9036-422A-81EB-B3F7CB85E062}"/>
              </a:ext>
            </a:extLst>
          </p:cNvPr>
          <p:cNvCxnSpPr>
            <a:cxnSpLocks/>
          </p:cNvCxnSpPr>
          <p:nvPr/>
        </p:nvCxnSpPr>
        <p:spPr>
          <a:xfrm>
            <a:off x="3244215" y="4943475"/>
            <a:ext cx="691791" cy="1253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D7709B0-EA68-4A58-8818-865BDD2742EB}"/>
              </a:ext>
            </a:extLst>
          </p:cNvPr>
          <p:cNvCxnSpPr>
            <a:cxnSpLocks/>
          </p:cNvCxnSpPr>
          <p:nvPr/>
        </p:nvCxnSpPr>
        <p:spPr>
          <a:xfrm>
            <a:off x="3314700" y="4905951"/>
            <a:ext cx="1383426" cy="631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D323260-0652-4A01-9DAB-A5DEFB1F0869}"/>
              </a:ext>
            </a:extLst>
          </p:cNvPr>
          <p:cNvSpPr txBox="1"/>
          <p:nvPr/>
        </p:nvSpPr>
        <p:spPr>
          <a:xfrm>
            <a:off x="3000483" y="5804655"/>
            <a:ext cx="800100" cy="276999"/>
          </a:xfrm>
          <a:prstGeom prst="rect">
            <a:avLst/>
          </a:prstGeom>
          <a:noFill/>
        </p:spPr>
        <p:txBody>
          <a:bodyPr wrap="square" rtlCol="0">
            <a:spAutoFit/>
          </a:bodyPr>
          <a:lstStyle/>
          <a:p>
            <a:r>
              <a:rPr lang="en-US" sz="1200" cap="small" dirty="0">
                <a:solidFill>
                  <a:schemeClr val="accent5"/>
                </a:solidFill>
              </a:rPr>
              <a:t>Medicaid</a:t>
            </a:r>
          </a:p>
        </p:txBody>
      </p:sp>
      <p:sp>
        <p:nvSpPr>
          <p:cNvPr id="46" name="TextBox 45">
            <a:extLst>
              <a:ext uri="{FF2B5EF4-FFF2-40B4-BE49-F238E27FC236}">
                <a16:creationId xmlns:a16="http://schemas.microsoft.com/office/drawing/2014/main" id="{9A048C79-FB2C-40DA-A834-95247F2D37CC}"/>
              </a:ext>
            </a:extLst>
          </p:cNvPr>
          <p:cNvSpPr txBox="1"/>
          <p:nvPr/>
        </p:nvSpPr>
        <p:spPr>
          <a:xfrm>
            <a:off x="3363842" y="5627789"/>
            <a:ext cx="800100" cy="276999"/>
          </a:xfrm>
          <a:prstGeom prst="rect">
            <a:avLst/>
          </a:prstGeom>
          <a:noFill/>
        </p:spPr>
        <p:txBody>
          <a:bodyPr wrap="square" rtlCol="0">
            <a:spAutoFit/>
          </a:bodyPr>
          <a:lstStyle/>
          <a:p>
            <a:r>
              <a:rPr lang="en-US" sz="1200" cap="small" dirty="0">
                <a:solidFill>
                  <a:schemeClr val="accent5"/>
                </a:solidFill>
              </a:rPr>
              <a:t>Medicaid</a:t>
            </a:r>
          </a:p>
        </p:txBody>
      </p:sp>
      <p:sp>
        <p:nvSpPr>
          <p:cNvPr id="47" name="TextBox 46">
            <a:extLst>
              <a:ext uri="{FF2B5EF4-FFF2-40B4-BE49-F238E27FC236}">
                <a16:creationId xmlns:a16="http://schemas.microsoft.com/office/drawing/2014/main" id="{4882B5D5-F659-49DF-B8ED-BDF3E2F64033}"/>
              </a:ext>
            </a:extLst>
          </p:cNvPr>
          <p:cNvSpPr txBox="1"/>
          <p:nvPr/>
        </p:nvSpPr>
        <p:spPr>
          <a:xfrm>
            <a:off x="4698126" y="4354446"/>
            <a:ext cx="800100" cy="276999"/>
          </a:xfrm>
          <a:prstGeom prst="rect">
            <a:avLst/>
          </a:prstGeom>
          <a:noFill/>
        </p:spPr>
        <p:txBody>
          <a:bodyPr wrap="square" rtlCol="0">
            <a:spAutoFit/>
          </a:bodyPr>
          <a:lstStyle/>
          <a:p>
            <a:r>
              <a:rPr lang="en-US" sz="1200" cap="small" dirty="0">
                <a:solidFill>
                  <a:schemeClr val="accent5"/>
                </a:solidFill>
              </a:rPr>
              <a:t>Medicaid</a:t>
            </a:r>
          </a:p>
        </p:txBody>
      </p:sp>
      <p:sp>
        <p:nvSpPr>
          <p:cNvPr id="48" name="TextBox 47">
            <a:extLst>
              <a:ext uri="{FF2B5EF4-FFF2-40B4-BE49-F238E27FC236}">
                <a16:creationId xmlns:a16="http://schemas.microsoft.com/office/drawing/2014/main" id="{111C2650-7D36-415D-8FDC-1DB045D0F4B2}"/>
              </a:ext>
            </a:extLst>
          </p:cNvPr>
          <p:cNvSpPr txBox="1"/>
          <p:nvPr/>
        </p:nvSpPr>
        <p:spPr>
          <a:xfrm>
            <a:off x="3853754" y="5193529"/>
            <a:ext cx="800100" cy="276999"/>
          </a:xfrm>
          <a:prstGeom prst="rect">
            <a:avLst/>
          </a:prstGeom>
          <a:noFill/>
        </p:spPr>
        <p:txBody>
          <a:bodyPr wrap="square" rtlCol="0">
            <a:spAutoFit/>
          </a:bodyPr>
          <a:lstStyle/>
          <a:p>
            <a:r>
              <a:rPr lang="en-US" sz="1200" cap="small" dirty="0">
                <a:solidFill>
                  <a:schemeClr val="accent5"/>
                </a:solidFill>
              </a:rPr>
              <a:t>Medicaid</a:t>
            </a:r>
          </a:p>
        </p:txBody>
      </p:sp>
      <p:sp>
        <p:nvSpPr>
          <p:cNvPr id="49" name="TextBox 48">
            <a:extLst>
              <a:ext uri="{FF2B5EF4-FFF2-40B4-BE49-F238E27FC236}">
                <a16:creationId xmlns:a16="http://schemas.microsoft.com/office/drawing/2014/main" id="{180CABE2-52FD-458B-854D-C57A6DB1307F}"/>
              </a:ext>
            </a:extLst>
          </p:cNvPr>
          <p:cNvSpPr txBox="1"/>
          <p:nvPr/>
        </p:nvSpPr>
        <p:spPr>
          <a:xfrm>
            <a:off x="4768791" y="4664779"/>
            <a:ext cx="800100" cy="276999"/>
          </a:xfrm>
          <a:prstGeom prst="rect">
            <a:avLst/>
          </a:prstGeom>
          <a:noFill/>
        </p:spPr>
        <p:txBody>
          <a:bodyPr wrap="square" rtlCol="0">
            <a:spAutoFit/>
          </a:bodyPr>
          <a:lstStyle/>
          <a:p>
            <a:r>
              <a:rPr lang="en-US" sz="1200" cap="small" dirty="0">
                <a:solidFill>
                  <a:schemeClr val="accent5"/>
                </a:solidFill>
              </a:rPr>
              <a:t>Medicaid</a:t>
            </a:r>
          </a:p>
        </p:txBody>
      </p:sp>
      <p:sp>
        <p:nvSpPr>
          <p:cNvPr id="27" name="TextBox 26">
            <a:extLst>
              <a:ext uri="{FF2B5EF4-FFF2-40B4-BE49-F238E27FC236}">
                <a16:creationId xmlns:a16="http://schemas.microsoft.com/office/drawing/2014/main" id="{C58B4966-B496-4692-A508-AD260ABD303F}"/>
              </a:ext>
            </a:extLst>
          </p:cNvPr>
          <p:cNvSpPr txBox="1"/>
          <p:nvPr/>
        </p:nvSpPr>
        <p:spPr>
          <a:xfrm>
            <a:off x="4053815" y="5570926"/>
            <a:ext cx="3509036" cy="646331"/>
          </a:xfrm>
          <a:prstGeom prst="rect">
            <a:avLst/>
          </a:prstGeom>
          <a:solidFill>
            <a:srgbClr val="88B4B5"/>
          </a:solidFill>
        </p:spPr>
        <p:txBody>
          <a:bodyPr wrap="square" rtlCol="0">
            <a:spAutoFit/>
          </a:bodyPr>
          <a:lstStyle/>
          <a:p>
            <a:r>
              <a:rPr lang="en-US" dirty="0">
                <a:solidFill>
                  <a:schemeClr val="bg1"/>
                </a:solidFill>
              </a:rPr>
              <a:t>HIE and Medicaid Transformation Evaluation</a:t>
            </a:r>
          </a:p>
        </p:txBody>
      </p:sp>
      <p:cxnSp>
        <p:nvCxnSpPr>
          <p:cNvPr id="30" name="Straight Arrow Connector 29">
            <a:extLst>
              <a:ext uri="{FF2B5EF4-FFF2-40B4-BE49-F238E27FC236}">
                <a16:creationId xmlns:a16="http://schemas.microsoft.com/office/drawing/2014/main" id="{A8FA8B07-70AC-421A-91F2-674B8D83E1F3}"/>
              </a:ext>
            </a:extLst>
          </p:cNvPr>
          <p:cNvCxnSpPr>
            <a:cxnSpLocks/>
          </p:cNvCxnSpPr>
          <p:nvPr/>
        </p:nvCxnSpPr>
        <p:spPr>
          <a:xfrm>
            <a:off x="3126406" y="5835410"/>
            <a:ext cx="445469" cy="336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12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EBAC8B-9C3B-4EDC-8205-F25E8E20EBAD}"/>
              </a:ext>
            </a:extLst>
          </p:cNvPr>
          <p:cNvSpPr>
            <a:spLocks noGrp="1"/>
          </p:cNvSpPr>
          <p:nvPr>
            <p:ph type="title"/>
          </p:nvPr>
        </p:nvSpPr>
        <p:spPr/>
        <p:txBody>
          <a:bodyPr/>
          <a:lstStyle/>
          <a:p>
            <a:r>
              <a:rPr lang="en-US" dirty="0"/>
              <a:t>ACCs: A Guide to Getting Started </a:t>
            </a:r>
          </a:p>
        </p:txBody>
      </p:sp>
      <p:sp>
        <p:nvSpPr>
          <p:cNvPr id="7" name="Text Placeholder 6">
            <a:extLst>
              <a:ext uri="{FF2B5EF4-FFF2-40B4-BE49-F238E27FC236}">
                <a16:creationId xmlns:a16="http://schemas.microsoft.com/office/drawing/2014/main" id="{70CE127D-BDD7-411A-AB44-DF50D3321D30}"/>
              </a:ext>
            </a:extLst>
          </p:cNvPr>
          <p:cNvSpPr>
            <a:spLocks noGrp="1"/>
          </p:cNvSpPr>
          <p:nvPr>
            <p:ph type="body" sz="half" idx="2"/>
          </p:nvPr>
        </p:nvSpPr>
        <p:spPr>
          <a:xfrm>
            <a:off x="1658981" y="1293555"/>
            <a:ext cx="8874038" cy="1036851"/>
          </a:xfrm>
        </p:spPr>
        <p:txBody>
          <a:bodyPr>
            <a:normAutofit/>
          </a:bodyPr>
          <a:lstStyle/>
          <a:p>
            <a:r>
              <a:rPr lang="en-US" b="1" dirty="0"/>
              <a:t>www.nciom.org/nc-health-data/guide-to-accountable-care-communities/</a:t>
            </a:r>
            <a:endParaRPr lang="en-US" dirty="0"/>
          </a:p>
        </p:txBody>
      </p:sp>
      <p:sp>
        <p:nvSpPr>
          <p:cNvPr id="3" name="Slide Number Placeholder 2">
            <a:extLst>
              <a:ext uri="{FF2B5EF4-FFF2-40B4-BE49-F238E27FC236}">
                <a16:creationId xmlns:a16="http://schemas.microsoft.com/office/drawing/2014/main" id="{502F2722-0DD3-4E46-9101-4691B28437F7}"/>
              </a:ext>
            </a:extLst>
          </p:cNvPr>
          <p:cNvSpPr>
            <a:spLocks noGrp="1"/>
          </p:cNvSpPr>
          <p:nvPr>
            <p:ph type="sldNum" sz="quarter" idx="12"/>
          </p:nvPr>
        </p:nvSpPr>
        <p:spPr/>
        <p:txBody>
          <a:bodyPr/>
          <a:lstStyle/>
          <a:p>
            <a:fld id="{11F27F3A-B3E9-41ED-AF8F-A365F10BB65F}" type="slidenum">
              <a:rPr lang="en-US" smtClean="0"/>
              <a:pPr/>
              <a:t>23</a:t>
            </a:fld>
            <a:endParaRPr lang="en-US" dirty="0"/>
          </a:p>
        </p:txBody>
      </p:sp>
      <p:pic>
        <p:nvPicPr>
          <p:cNvPr id="9" name="Picture 8">
            <a:extLst>
              <a:ext uri="{FF2B5EF4-FFF2-40B4-BE49-F238E27FC236}">
                <a16:creationId xmlns:a16="http://schemas.microsoft.com/office/drawing/2014/main" id="{D20A369A-0BFA-41C2-AF17-298FB28D8EBD}"/>
              </a:ext>
            </a:extLst>
          </p:cNvPr>
          <p:cNvPicPr>
            <a:picLocks noChangeAspect="1"/>
          </p:cNvPicPr>
          <p:nvPr/>
        </p:nvPicPr>
        <p:blipFill>
          <a:blip r:embed="rId2"/>
          <a:stretch>
            <a:fillRect/>
          </a:stretch>
        </p:blipFill>
        <p:spPr>
          <a:xfrm>
            <a:off x="2678316" y="1999079"/>
            <a:ext cx="6537458" cy="4242122"/>
          </a:xfrm>
          <a:prstGeom prst="rect">
            <a:avLst/>
          </a:prstGeom>
        </p:spPr>
      </p:pic>
    </p:spTree>
    <p:extLst>
      <p:ext uri="{BB962C8B-B14F-4D97-AF65-F5344CB8AC3E}">
        <p14:creationId xmlns:p14="http://schemas.microsoft.com/office/powerpoint/2010/main" val="365788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86112-FC2D-42A4-9606-FC736E2D3D49}"/>
              </a:ext>
            </a:extLst>
          </p:cNvPr>
          <p:cNvSpPr>
            <a:spLocks noGrp="1"/>
          </p:cNvSpPr>
          <p:nvPr>
            <p:ph type="title"/>
          </p:nvPr>
        </p:nvSpPr>
        <p:spPr/>
        <p:txBody>
          <a:bodyPr/>
          <a:lstStyle/>
          <a:p>
            <a:r>
              <a:rPr lang="en-US" dirty="0"/>
              <a:t>ACCs: A Guide to Getting Started</a:t>
            </a:r>
          </a:p>
        </p:txBody>
      </p:sp>
      <p:sp>
        <p:nvSpPr>
          <p:cNvPr id="4" name="Text Placeholder 3">
            <a:extLst>
              <a:ext uri="{FF2B5EF4-FFF2-40B4-BE49-F238E27FC236}">
                <a16:creationId xmlns:a16="http://schemas.microsoft.com/office/drawing/2014/main" id="{0B453E89-F1B5-4499-8A26-3374E3489352}"/>
              </a:ext>
            </a:extLst>
          </p:cNvPr>
          <p:cNvSpPr>
            <a:spLocks noGrp="1"/>
          </p:cNvSpPr>
          <p:nvPr>
            <p:ph type="body" sz="half" idx="2"/>
          </p:nvPr>
        </p:nvSpPr>
        <p:spPr>
          <a:xfrm>
            <a:off x="657131" y="1620570"/>
            <a:ext cx="6916847" cy="4774066"/>
          </a:xfrm>
        </p:spPr>
        <p:txBody>
          <a:bodyPr>
            <a:normAutofit/>
          </a:bodyPr>
          <a:lstStyle/>
          <a:p>
            <a:pPr marL="342900" indent="-342900">
              <a:buFont typeface="Arial" panose="020B0604020202020204" pitchFamily="34" charset="0"/>
              <a:buChar char="•"/>
            </a:pPr>
            <a:r>
              <a:rPr lang="en-US" dirty="0"/>
              <a:t>What is an ACC: core features and examples</a:t>
            </a:r>
          </a:p>
          <a:p>
            <a:pPr marL="342900" indent="-342900">
              <a:buFont typeface="Arial" panose="020B0604020202020204" pitchFamily="34" charset="0"/>
              <a:buChar char="•"/>
            </a:pPr>
            <a:r>
              <a:rPr lang="en-US" dirty="0"/>
              <a:t>Building partnerships and engaging community</a:t>
            </a:r>
          </a:p>
          <a:p>
            <a:pPr marL="342900" indent="-342900">
              <a:buFont typeface="Arial" panose="020B0604020202020204" pitchFamily="34" charset="0"/>
              <a:buChar char="•"/>
            </a:pPr>
            <a:r>
              <a:rPr lang="en-US" dirty="0"/>
              <a:t>Structure and governance</a:t>
            </a:r>
          </a:p>
          <a:p>
            <a:pPr marL="342900" indent="-342900">
              <a:buFont typeface="Arial" panose="020B0604020202020204" pitchFamily="34" charset="0"/>
              <a:buChar char="•"/>
            </a:pPr>
            <a:r>
              <a:rPr lang="en-US" dirty="0"/>
              <a:t>Financing and sustainability</a:t>
            </a:r>
          </a:p>
          <a:p>
            <a:pPr marL="342900" indent="-342900">
              <a:buFont typeface="Arial" panose="020B0604020202020204" pitchFamily="34" charset="0"/>
              <a:buChar char="•"/>
            </a:pPr>
            <a:r>
              <a:rPr lang="en-US" dirty="0"/>
              <a:t>Quick reference:</a:t>
            </a:r>
          </a:p>
          <a:p>
            <a:pPr marL="800100" lvl="1" indent="-342900">
              <a:buFont typeface="Arial" panose="020B0604020202020204" pitchFamily="34" charset="0"/>
              <a:buChar char="•"/>
            </a:pPr>
            <a:r>
              <a:rPr lang="en-US" sz="1600" dirty="0"/>
              <a:t>Screening</a:t>
            </a:r>
          </a:p>
          <a:p>
            <a:pPr marL="800100" lvl="1" indent="-342900">
              <a:buFont typeface="Arial" panose="020B0604020202020204" pitchFamily="34" charset="0"/>
              <a:buChar char="•"/>
            </a:pPr>
            <a:r>
              <a:rPr lang="en-US" sz="1600" dirty="0"/>
              <a:t>Referral</a:t>
            </a:r>
          </a:p>
          <a:p>
            <a:pPr marL="800100" lvl="1" indent="-342900">
              <a:buFont typeface="Arial" panose="020B0604020202020204" pitchFamily="34" charset="0"/>
              <a:buChar char="•"/>
            </a:pPr>
            <a:r>
              <a:rPr lang="en-US" sz="1600" dirty="0"/>
              <a:t>Workforce</a:t>
            </a:r>
          </a:p>
          <a:p>
            <a:pPr marL="800100" lvl="1" indent="-342900">
              <a:buFont typeface="Arial" panose="020B0604020202020204" pitchFamily="34" charset="0"/>
              <a:buChar char="•"/>
            </a:pPr>
            <a:r>
              <a:rPr lang="en-US" sz="1600" dirty="0"/>
              <a:t>IT infrastructure</a:t>
            </a:r>
          </a:p>
          <a:p>
            <a:pPr marL="800100" lvl="1" indent="-342900">
              <a:buFont typeface="Arial" panose="020B0604020202020204" pitchFamily="34" charset="0"/>
              <a:buChar char="•"/>
            </a:pPr>
            <a:r>
              <a:rPr lang="en-US" sz="1600" dirty="0"/>
              <a:t>Legal considerations</a:t>
            </a:r>
          </a:p>
          <a:p>
            <a:pPr marL="800100" lvl="1" indent="-342900">
              <a:buFont typeface="Arial" panose="020B0604020202020204" pitchFamily="34" charset="0"/>
              <a:buChar char="•"/>
            </a:pPr>
            <a:r>
              <a:rPr lang="en-US" sz="1600" dirty="0"/>
              <a:t>Assessment and evaluation</a:t>
            </a:r>
          </a:p>
          <a:p>
            <a:pPr marL="342900" indent="-342900">
              <a:buFont typeface="Arial" panose="020B0604020202020204" pitchFamily="34" charset="0"/>
              <a:buChar char="•"/>
            </a:pPr>
            <a:r>
              <a:rPr lang="en-US" dirty="0"/>
              <a:t>Lots of helpful resources!</a:t>
            </a:r>
          </a:p>
        </p:txBody>
      </p:sp>
      <p:pic>
        <p:nvPicPr>
          <p:cNvPr id="7" name="Picture 6">
            <a:extLst>
              <a:ext uri="{FF2B5EF4-FFF2-40B4-BE49-F238E27FC236}">
                <a16:creationId xmlns:a16="http://schemas.microsoft.com/office/drawing/2014/main" id="{FDE416A5-A240-4A9B-9756-1D542D9CE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3978" y="1828800"/>
            <a:ext cx="3932976" cy="3932976"/>
          </a:xfrm>
          <a:prstGeom prst="rect">
            <a:avLst/>
          </a:prstGeom>
        </p:spPr>
      </p:pic>
    </p:spTree>
    <p:extLst>
      <p:ext uri="{BB962C8B-B14F-4D97-AF65-F5344CB8AC3E}">
        <p14:creationId xmlns:p14="http://schemas.microsoft.com/office/powerpoint/2010/main" val="309144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241C1-99E1-4B72-8EC0-6A47378F6157}"/>
              </a:ext>
            </a:extLst>
          </p:cNvPr>
          <p:cNvSpPr>
            <a:spLocks noGrp="1"/>
          </p:cNvSpPr>
          <p:nvPr>
            <p:ph type="title"/>
          </p:nvPr>
        </p:nvSpPr>
        <p:spPr>
          <a:xfrm>
            <a:off x="120190" y="287388"/>
            <a:ext cx="6871160" cy="961190"/>
          </a:xfrm>
        </p:spPr>
        <p:txBody>
          <a:bodyPr>
            <a:normAutofit fontScale="90000"/>
          </a:bodyPr>
          <a:lstStyle/>
          <a:p>
            <a:r>
              <a:rPr lang="en-US" sz="4800" dirty="0"/>
              <a:t>Achieving Targets will Require</a:t>
            </a:r>
          </a:p>
        </p:txBody>
      </p:sp>
      <p:sp>
        <p:nvSpPr>
          <p:cNvPr id="7" name="Text Placeholder 8">
            <a:extLst>
              <a:ext uri="{FF2B5EF4-FFF2-40B4-BE49-F238E27FC236}">
                <a16:creationId xmlns:a16="http://schemas.microsoft.com/office/drawing/2014/main" id="{9D793795-3486-4820-A75A-E646260CBD35}"/>
              </a:ext>
            </a:extLst>
          </p:cNvPr>
          <p:cNvSpPr>
            <a:spLocks noGrp="1"/>
          </p:cNvSpPr>
          <p:nvPr>
            <p:ph idx="1"/>
          </p:nvPr>
        </p:nvSpPr>
        <p:spPr>
          <a:xfrm>
            <a:off x="1799081" y="2638425"/>
            <a:ext cx="4706494" cy="3475270"/>
          </a:xfrm>
        </p:spPr>
        <p:txBody>
          <a:bodyPr>
            <a:normAutofit/>
          </a:bodyPr>
          <a:lstStyle/>
          <a:p>
            <a:pPr marL="0" indent="0">
              <a:buNone/>
            </a:pPr>
            <a:r>
              <a:rPr lang="en-US" sz="3200" dirty="0">
                <a:solidFill>
                  <a:srgbClr val="1F497D">
                    <a:lumMod val="75000"/>
                  </a:srgbClr>
                </a:solidFill>
              </a:rPr>
              <a:t>Making a positive impact on health outcomes requires working together across existing boundaries</a:t>
            </a:r>
          </a:p>
          <a:p>
            <a:endParaRPr lang="en-US" sz="3200" dirty="0">
              <a:solidFill>
                <a:srgbClr val="1F497D">
                  <a:lumMod val="75000"/>
                </a:srgbClr>
              </a:solidFill>
            </a:endParaRPr>
          </a:p>
          <a:p>
            <a:pPr marL="0" indent="0">
              <a:buNone/>
            </a:pPr>
            <a:endParaRPr lang="en-US" sz="3200" dirty="0"/>
          </a:p>
        </p:txBody>
      </p:sp>
      <p:sp>
        <p:nvSpPr>
          <p:cNvPr id="11" name="Text Placeholder 5">
            <a:extLst>
              <a:ext uri="{FF2B5EF4-FFF2-40B4-BE49-F238E27FC236}">
                <a16:creationId xmlns:a16="http://schemas.microsoft.com/office/drawing/2014/main" id="{3C9D9976-88DA-4FC3-A847-DD45D672CCC6}"/>
              </a:ext>
            </a:extLst>
          </p:cNvPr>
          <p:cNvSpPr txBox="1">
            <a:spLocks/>
          </p:cNvSpPr>
          <p:nvPr/>
        </p:nvSpPr>
        <p:spPr>
          <a:xfrm>
            <a:off x="7455462" y="6527800"/>
            <a:ext cx="4856167" cy="330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Tw Cen MT" panose="020B0602020104020603" pitchFamily="34" charset="0"/>
                <a:ea typeface="Tw Cen MT" panose="020B0602020104020603" pitchFamily="34" charset="0"/>
                <a:cs typeface="Times New Roman" panose="02020603050405020304" pitchFamily="18" charset="0"/>
              </a:rPr>
              <a:t>CHR Model: University of Wisconsin Population Health Institute. County Health Rankings &amp; Roadmaps 2018. www.countyhealthrankings.org. Image used with permission of UWPHI</a:t>
            </a:r>
          </a:p>
        </p:txBody>
      </p:sp>
      <p:sp>
        <p:nvSpPr>
          <p:cNvPr id="8" name="TextBox 7">
            <a:extLst>
              <a:ext uri="{FF2B5EF4-FFF2-40B4-BE49-F238E27FC236}">
                <a16:creationId xmlns:a16="http://schemas.microsoft.com/office/drawing/2014/main" id="{59352CBC-313A-4E58-9658-3A64209C607A}"/>
              </a:ext>
            </a:extLst>
          </p:cNvPr>
          <p:cNvSpPr txBox="1"/>
          <p:nvPr/>
        </p:nvSpPr>
        <p:spPr>
          <a:xfrm>
            <a:off x="675130" y="1878169"/>
            <a:ext cx="5420869" cy="523220"/>
          </a:xfrm>
          <a:prstGeom prst="rect">
            <a:avLst/>
          </a:prstGeom>
          <a:solidFill>
            <a:srgbClr val="F5A10B"/>
          </a:solidFill>
        </p:spPr>
        <p:txBody>
          <a:bodyPr wrap="square" rtlCol="0">
            <a:spAutoFit/>
          </a:bodyPr>
          <a:lstStyle/>
          <a:p>
            <a:r>
              <a:rPr lang="en-US" sz="2800" b="1" dirty="0">
                <a:solidFill>
                  <a:schemeClr val="bg1"/>
                </a:solidFill>
                <a:latin typeface="Gill Sans MT" panose="020B0502020104020203" pitchFamily="34" charset="0"/>
              </a:rPr>
              <a:t>Working together in new ways</a:t>
            </a:r>
          </a:p>
        </p:txBody>
      </p:sp>
      <p:pic>
        <p:nvPicPr>
          <p:cNvPr id="13" name="Picture 12">
            <a:extLst>
              <a:ext uri="{FF2B5EF4-FFF2-40B4-BE49-F238E27FC236}">
                <a16:creationId xmlns:a16="http://schemas.microsoft.com/office/drawing/2014/main" id="{DFAAA003-E8B6-4E23-8A9B-C6C27FDCE8FA}"/>
              </a:ext>
            </a:extLst>
          </p:cNvPr>
          <p:cNvPicPr>
            <a:picLocks noChangeAspect="1"/>
          </p:cNvPicPr>
          <p:nvPr/>
        </p:nvPicPr>
        <p:blipFill>
          <a:blip r:embed="rId3"/>
          <a:stretch>
            <a:fillRect/>
          </a:stretch>
        </p:blipFill>
        <p:spPr>
          <a:xfrm>
            <a:off x="6670455" y="863233"/>
            <a:ext cx="4238625" cy="4831706"/>
          </a:xfrm>
          <a:prstGeom prst="rect">
            <a:avLst/>
          </a:prstGeom>
        </p:spPr>
      </p:pic>
    </p:spTree>
    <p:extLst>
      <p:ext uri="{BB962C8B-B14F-4D97-AF65-F5344CB8AC3E}">
        <p14:creationId xmlns:p14="http://schemas.microsoft.com/office/powerpoint/2010/main" val="262007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j-lt"/>
              </a:rPr>
              <a:t>Cross-sector Partnerships to Address Barriers to Health</a:t>
            </a:r>
          </a:p>
        </p:txBody>
      </p:sp>
      <p:sp>
        <p:nvSpPr>
          <p:cNvPr id="4" name="Content Placeholder 3">
            <a:extLst>
              <a:ext uri="{FF2B5EF4-FFF2-40B4-BE49-F238E27FC236}">
                <a16:creationId xmlns:a16="http://schemas.microsoft.com/office/drawing/2014/main" id="{B41FBB35-9190-4EA9-A7C8-0C600C3AC37D}"/>
              </a:ext>
            </a:extLst>
          </p:cNvPr>
          <p:cNvSpPr>
            <a:spLocks noGrp="1"/>
          </p:cNvSpPr>
          <p:nvPr>
            <p:ph idx="1"/>
          </p:nvPr>
        </p:nvSpPr>
        <p:spPr>
          <a:xfrm>
            <a:off x="713873" y="1828800"/>
            <a:ext cx="4507831" cy="4188610"/>
          </a:xfrm>
        </p:spPr>
        <p:txBody>
          <a:bodyPr/>
          <a:lstStyle/>
          <a:p>
            <a:pPr marL="0" indent="0">
              <a:buNone/>
            </a:pPr>
            <a:r>
              <a:rPr lang="en-US" dirty="0"/>
              <a:t>Accountable Care Community model: </a:t>
            </a:r>
          </a:p>
          <a:p>
            <a:pPr lvl="1"/>
            <a:r>
              <a:rPr lang="en-US" dirty="0"/>
              <a:t>bring together </a:t>
            </a:r>
          </a:p>
          <a:p>
            <a:pPr lvl="2"/>
            <a:r>
              <a:rPr lang="en-US" dirty="0"/>
              <a:t>traditional health care with its focus on preventing and treating illness, </a:t>
            </a:r>
          </a:p>
          <a:p>
            <a:pPr lvl="2"/>
            <a:r>
              <a:rPr lang="en-US" dirty="0"/>
              <a:t>community-based partners whose focus is on creating the conditions necessary for good health, and </a:t>
            </a:r>
          </a:p>
          <a:p>
            <a:pPr lvl="2"/>
            <a:r>
              <a:rPr lang="en-US" dirty="0"/>
              <a:t>those who purchase and pay for health care</a:t>
            </a:r>
          </a:p>
        </p:txBody>
      </p:sp>
      <p:pic>
        <p:nvPicPr>
          <p:cNvPr id="8" name="Picture 7">
            <a:extLst>
              <a:ext uri="{FF2B5EF4-FFF2-40B4-BE49-F238E27FC236}">
                <a16:creationId xmlns:a16="http://schemas.microsoft.com/office/drawing/2014/main" id="{B5E48624-5CEC-4933-A79D-11637C67E20E}"/>
              </a:ext>
            </a:extLst>
          </p:cNvPr>
          <p:cNvPicPr>
            <a:picLocks noChangeAspect="1"/>
          </p:cNvPicPr>
          <p:nvPr/>
        </p:nvPicPr>
        <p:blipFill>
          <a:blip r:embed="rId2"/>
          <a:stretch>
            <a:fillRect/>
          </a:stretch>
        </p:blipFill>
        <p:spPr>
          <a:xfrm>
            <a:off x="5592405" y="1643162"/>
            <a:ext cx="5793661" cy="4393298"/>
          </a:xfrm>
          <a:prstGeom prst="rect">
            <a:avLst/>
          </a:prstGeom>
        </p:spPr>
      </p:pic>
    </p:spTree>
    <p:extLst>
      <p:ext uri="{BB962C8B-B14F-4D97-AF65-F5344CB8AC3E}">
        <p14:creationId xmlns:p14="http://schemas.microsoft.com/office/powerpoint/2010/main" val="248090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6E3C2-0997-4CBF-B3B4-384BDEE5485D}"/>
              </a:ext>
            </a:extLst>
          </p:cNvPr>
          <p:cNvSpPr>
            <a:spLocks noGrp="1"/>
          </p:cNvSpPr>
          <p:nvPr>
            <p:ph type="title"/>
          </p:nvPr>
        </p:nvSpPr>
        <p:spPr/>
        <p:txBody>
          <a:bodyPr>
            <a:normAutofit/>
          </a:bodyPr>
          <a:lstStyle/>
          <a:p>
            <a:r>
              <a:rPr lang="en-US" sz="4800" dirty="0"/>
              <a:t>Accountable Care Communities</a:t>
            </a:r>
          </a:p>
        </p:txBody>
      </p:sp>
      <p:sp>
        <p:nvSpPr>
          <p:cNvPr id="3" name="Content Placeholder 2">
            <a:extLst>
              <a:ext uri="{FF2B5EF4-FFF2-40B4-BE49-F238E27FC236}">
                <a16:creationId xmlns:a16="http://schemas.microsoft.com/office/drawing/2014/main" id="{EAA4496D-6FC9-48A7-B5BA-5A676D0A46FB}"/>
              </a:ext>
            </a:extLst>
          </p:cNvPr>
          <p:cNvSpPr>
            <a:spLocks noGrp="1"/>
          </p:cNvSpPr>
          <p:nvPr>
            <p:ph sz="half" idx="1"/>
          </p:nvPr>
        </p:nvSpPr>
        <p:spPr>
          <a:xfrm>
            <a:off x="2419350" y="1695450"/>
            <a:ext cx="5762625" cy="4343400"/>
          </a:xfrm>
        </p:spPr>
        <p:txBody>
          <a:bodyPr/>
          <a:lstStyle/>
          <a:p>
            <a:pPr marL="0" indent="0">
              <a:buNone/>
            </a:pPr>
            <a:r>
              <a:rPr lang="en-US" b="1" i="1" dirty="0"/>
              <a:t>Accountable Care Communities (ACCs) address health from a community perspective. ACCs bring together a coalition of cross-sector stakeholders that share responsibility to address the drivers of health while reducing, or holding steady, health spending.</a:t>
            </a:r>
            <a:endParaRPr lang="en-US" dirty="0"/>
          </a:p>
          <a:p>
            <a:endParaRPr lang="en-US" dirty="0"/>
          </a:p>
        </p:txBody>
      </p:sp>
      <p:pic>
        <p:nvPicPr>
          <p:cNvPr id="4" name="Picture 3">
            <a:extLst>
              <a:ext uri="{FF2B5EF4-FFF2-40B4-BE49-F238E27FC236}">
                <a16:creationId xmlns:a16="http://schemas.microsoft.com/office/drawing/2014/main" id="{71C13C5D-F457-465B-9602-36EB9373B117}"/>
              </a:ext>
            </a:extLst>
          </p:cNvPr>
          <p:cNvPicPr>
            <a:picLocks noChangeAspect="1"/>
          </p:cNvPicPr>
          <p:nvPr/>
        </p:nvPicPr>
        <p:blipFill>
          <a:blip r:embed="rId2"/>
          <a:stretch>
            <a:fillRect/>
          </a:stretch>
        </p:blipFill>
        <p:spPr>
          <a:xfrm>
            <a:off x="5284264" y="4311778"/>
            <a:ext cx="2291088" cy="2291088"/>
          </a:xfrm>
          <a:prstGeom prst="rect">
            <a:avLst/>
          </a:prstGeom>
        </p:spPr>
      </p:pic>
      <p:pic>
        <p:nvPicPr>
          <p:cNvPr id="9" name="Picture 8">
            <a:extLst>
              <a:ext uri="{FF2B5EF4-FFF2-40B4-BE49-F238E27FC236}">
                <a16:creationId xmlns:a16="http://schemas.microsoft.com/office/drawing/2014/main" id="{DDCAD943-7C8E-4458-A1D1-139C764A1696}"/>
              </a:ext>
            </a:extLst>
          </p:cNvPr>
          <p:cNvPicPr>
            <a:picLocks noChangeAspect="1"/>
          </p:cNvPicPr>
          <p:nvPr/>
        </p:nvPicPr>
        <p:blipFill>
          <a:blip r:embed="rId3"/>
          <a:stretch>
            <a:fillRect/>
          </a:stretch>
        </p:blipFill>
        <p:spPr>
          <a:xfrm>
            <a:off x="743112" y="4391024"/>
            <a:ext cx="3601155" cy="2025650"/>
          </a:xfrm>
          <a:prstGeom prst="rect">
            <a:avLst/>
          </a:prstGeom>
        </p:spPr>
      </p:pic>
      <p:pic>
        <p:nvPicPr>
          <p:cNvPr id="5" name="Picture 4">
            <a:extLst>
              <a:ext uri="{FF2B5EF4-FFF2-40B4-BE49-F238E27FC236}">
                <a16:creationId xmlns:a16="http://schemas.microsoft.com/office/drawing/2014/main" id="{C1912033-6123-4E61-906C-B6D2410EF2AD}"/>
              </a:ext>
            </a:extLst>
          </p:cNvPr>
          <p:cNvPicPr>
            <a:picLocks noChangeAspect="1"/>
          </p:cNvPicPr>
          <p:nvPr/>
        </p:nvPicPr>
        <p:blipFill>
          <a:blip r:embed="rId4"/>
          <a:stretch>
            <a:fillRect/>
          </a:stretch>
        </p:blipFill>
        <p:spPr>
          <a:xfrm>
            <a:off x="309926" y="1614486"/>
            <a:ext cx="1970947" cy="2620630"/>
          </a:xfrm>
          <a:prstGeom prst="rect">
            <a:avLst/>
          </a:prstGeom>
        </p:spPr>
      </p:pic>
      <p:pic>
        <p:nvPicPr>
          <p:cNvPr id="3074" name="Picture 2" descr="https://www.getfitstayfitrv.com/images/halifax-lg.jpg">
            <a:extLst>
              <a:ext uri="{FF2B5EF4-FFF2-40B4-BE49-F238E27FC236}">
                <a16:creationId xmlns:a16="http://schemas.microsoft.com/office/drawing/2014/main" id="{EE61D0B6-34C9-4DF0-9FFE-05BB30F984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952" y="1695450"/>
            <a:ext cx="4172386" cy="2848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95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6BF2B0-4C1C-4C1A-97DC-8C46A31DADC3}"/>
              </a:ext>
            </a:extLst>
          </p:cNvPr>
          <p:cNvSpPr>
            <a:spLocks noGrp="1"/>
          </p:cNvSpPr>
          <p:nvPr>
            <p:ph type="title"/>
          </p:nvPr>
        </p:nvSpPr>
        <p:spPr/>
        <p:txBody>
          <a:bodyPr>
            <a:normAutofit fontScale="90000"/>
          </a:bodyPr>
          <a:lstStyle/>
          <a:p>
            <a:r>
              <a:rPr lang="en-US" sz="4800" dirty="0"/>
              <a:t>Examples of Accountable Care Communities</a:t>
            </a:r>
          </a:p>
        </p:txBody>
      </p:sp>
      <p:pic>
        <p:nvPicPr>
          <p:cNvPr id="10" name="Picture 9">
            <a:extLst>
              <a:ext uri="{FF2B5EF4-FFF2-40B4-BE49-F238E27FC236}">
                <a16:creationId xmlns:a16="http://schemas.microsoft.com/office/drawing/2014/main" id="{477A65FA-E20A-44DC-A814-954770F6A133}"/>
              </a:ext>
            </a:extLst>
          </p:cNvPr>
          <p:cNvPicPr>
            <a:picLocks noChangeAspect="1"/>
          </p:cNvPicPr>
          <p:nvPr/>
        </p:nvPicPr>
        <p:blipFill>
          <a:blip r:embed="rId2"/>
          <a:stretch>
            <a:fillRect/>
          </a:stretch>
        </p:blipFill>
        <p:spPr>
          <a:xfrm>
            <a:off x="1319463" y="1570622"/>
            <a:ext cx="2995613" cy="1247742"/>
          </a:xfrm>
          <a:prstGeom prst="rect">
            <a:avLst/>
          </a:prstGeom>
        </p:spPr>
      </p:pic>
      <p:sp>
        <p:nvSpPr>
          <p:cNvPr id="7" name="Content Placeholder 6">
            <a:extLst>
              <a:ext uri="{FF2B5EF4-FFF2-40B4-BE49-F238E27FC236}">
                <a16:creationId xmlns:a16="http://schemas.microsoft.com/office/drawing/2014/main" id="{F487717A-1492-40F0-A55E-12ECD163F65B}"/>
              </a:ext>
            </a:extLst>
          </p:cNvPr>
          <p:cNvSpPr>
            <a:spLocks noGrp="1"/>
          </p:cNvSpPr>
          <p:nvPr>
            <p:ph sz="half" idx="2"/>
          </p:nvPr>
        </p:nvSpPr>
        <p:spPr>
          <a:xfrm>
            <a:off x="1295400" y="2705100"/>
            <a:ext cx="4572000" cy="3897766"/>
          </a:xfrm>
        </p:spPr>
        <p:txBody>
          <a:bodyPr>
            <a:normAutofit fontScale="77500" lnSpcReduction="20000"/>
          </a:bodyPr>
          <a:lstStyle/>
          <a:p>
            <a:pPr marL="0" indent="0">
              <a:buNone/>
            </a:pPr>
            <a:r>
              <a:rPr lang="en-US" i="1" dirty="0"/>
              <a:t>DC PACT </a:t>
            </a:r>
            <a:r>
              <a:rPr lang="en-US" dirty="0"/>
              <a:t> (Positive Accountable Community Transformation) </a:t>
            </a:r>
            <a:r>
              <a:rPr lang="en-US" sz="2300" dirty="0"/>
              <a:t>is a coalition effort of community providers, including social service non-profits, faith institutions, behavioral health providers, hospitals, and community health centers, in partnership with multiple District government agencies including the Department of Health Care Finance, Department of Human Services, Department of Behavioral Health, and Department of Disability Services. </a:t>
            </a:r>
          </a:p>
          <a:p>
            <a:pPr lvl="1"/>
            <a:r>
              <a:rPr lang="en-US" dirty="0"/>
              <a:t>DC Primary Care Association serves as the Collective Impact “backbone” organization, guided by an Advisory Council.   </a:t>
            </a:r>
          </a:p>
          <a:p>
            <a:pPr lvl="1"/>
            <a:r>
              <a:rPr lang="en-US" dirty="0"/>
              <a:t>DC PACT seeks to identify and address social challenges that create health disparities by linking safety net provider organizations in the District.</a:t>
            </a:r>
          </a:p>
        </p:txBody>
      </p:sp>
      <p:pic>
        <p:nvPicPr>
          <p:cNvPr id="13" name="Picture 12">
            <a:extLst>
              <a:ext uri="{FF2B5EF4-FFF2-40B4-BE49-F238E27FC236}">
                <a16:creationId xmlns:a16="http://schemas.microsoft.com/office/drawing/2014/main" id="{CB171E04-4650-43DA-A0DC-7575C2C62531}"/>
              </a:ext>
            </a:extLst>
          </p:cNvPr>
          <p:cNvPicPr>
            <a:picLocks noChangeAspect="1"/>
          </p:cNvPicPr>
          <p:nvPr/>
        </p:nvPicPr>
        <p:blipFill>
          <a:blip r:embed="rId3"/>
          <a:stretch>
            <a:fillRect/>
          </a:stretch>
        </p:blipFill>
        <p:spPr>
          <a:xfrm>
            <a:off x="6176210" y="1619555"/>
            <a:ext cx="3810000" cy="2890520"/>
          </a:xfrm>
          <a:prstGeom prst="rect">
            <a:avLst/>
          </a:prstGeom>
        </p:spPr>
      </p:pic>
      <p:pic>
        <p:nvPicPr>
          <p:cNvPr id="14" name="Picture 13">
            <a:extLst>
              <a:ext uri="{FF2B5EF4-FFF2-40B4-BE49-F238E27FC236}">
                <a16:creationId xmlns:a16="http://schemas.microsoft.com/office/drawing/2014/main" id="{4F2C0206-BD99-4E47-8875-CF2E225EE13A}"/>
              </a:ext>
            </a:extLst>
          </p:cNvPr>
          <p:cNvPicPr>
            <a:picLocks noChangeAspect="1"/>
          </p:cNvPicPr>
          <p:nvPr/>
        </p:nvPicPr>
        <p:blipFill>
          <a:blip r:embed="rId4"/>
          <a:stretch>
            <a:fillRect/>
          </a:stretch>
        </p:blipFill>
        <p:spPr>
          <a:xfrm>
            <a:off x="7515339" y="4373345"/>
            <a:ext cx="4138248" cy="2326857"/>
          </a:xfrm>
          <a:prstGeom prst="rect">
            <a:avLst/>
          </a:prstGeom>
        </p:spPr>
      </p:pic>
      <p:pic>
        <p:nvPicPr>
          <p:cNvPr id="15" name="Picture 14">
            <a:extLst>
              <a:ext uri="{FF2B5EF4-FFF2-40B4-BE49-F238E27FC236}">
                <a16:creationId xmlns:a16="http://schemas.microsoft.com/office/drawing/2014/main" id="{ECA484D4-6D95-4A71-BDB5-BB081D9C3F1D}"/>
              </a:ext>
            </a:extLst>
          </p:cNvPr>
          <p:cNvPicPr>
            <a:picLocks noChangeAspect="1"/>
          </p:cNvPicPr>
          <p:nvPr/>
        </p:nvPicPr>
        <p:blipFill>
          <a:blip r:embed="rId5"/>
          <a:stretch>
            <a:fillRect/>
          </a:stretch>
        </p:blipFill>
        <p:spPr>
          <a:xfrm>
            <a:off x="9170819" y="2001620"/>
            <a:ext cx="2676525" cy="2371725"/>
          </a:xfrm>
          <a:prstGeom prst="rect">
            <a:avLst/>
          </a:prstGeom>
        </p:spPr>
      </p:pic>
    </p:spTree>
    <p:extLst>
      <p:ext uri="{BB962C8B-B14F-4D97-AF65-F5344CB8AC3E}">
        <p14:creationId xmlns:p14="http://schemas.microsoft.com/office/powerpoint/2010/main" val="41463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6BF2B0-4C1C-4C1A-97DC-8C46A31DADC3}"/>
              </a:ext>
            </a:extLst>
          </p:cNvPr>
          <p:cNvSpPr>
            <a:spLocks noGrp="1"/>
          </p:cNvSpPr>
          <p:nvPr>
            <p:ph type="title"/>
          </p:nvPr>
        </p:nvSpPr>
        <p:spPr/>
        <p:txBody>
          <a:bodyPr>
            <a:normAutofit fontScale="90000"/>
          </a:bodyPr>
          <a:lstStyle/>
          <a:p>
            <a:r>
              <a:rPr lang="en-US" sz="4800" dirty="0"/>
              <a:t>Examples of Accountable Care Communities</a:t>
            </a:r>
          </a:p>
        </p:txBody>
      </p:sp>
      <p:sp>
        <p:nvSpPr>
          <p:cNvPr id="9" name="Content Placeholder 8">
            <a:extLst>
              <a:ext uri="{FF2B5EF4-FFF2-40B4-BE49-F238E27FC236}">
                <a16:creationId xmlns:a16="http://schemas.microsoft.com/office/drawing/2014/main" id="{B65CA508-FEAC-467F-9215-C42CBA6DD035}"/>
              </a:ext>
            </a:extLst>
          </p:cNvPr>
          <p:cNvSpPr>
            <a:spLocks noGrp="1"/>
          </p:cNvSpPr>
          <p:nvPr>
            <p:ph sz="quarter" idx="4"/>
          </p:nvPr>
        </p:nvSpPr>
        <p:spPr>
          <a:xfrm>
            <a:off x="6324599" y="2705100"/>
            <a:ext cx="5177589" cy="4152900"/>
          </a:xfrm>
        </p:spPr>
        <p:txBody>
          <a:bodyPr>
            <a:normAutofit fontScale="62500" lnSpcReduction="20000"/>
          </a:bodyPr>
          <a:lstStyle/>
          <a:p>
            <a:pPr marL="0" indent="0">
              <a:buNone/>
            </a:pPr>
            <a:r>
              <a:rPr lang="en-US" sz="2900" dirty="0"/>
              <a:t>CHA unified diverse organizations—from the local hospital system to county parks and recreation programs, school districts, and the Faith Community Health Ministry—to deliver environmental health services, clinical services, and community education to people who are considered to be at risk for developing preventable health conditions. </a:t>
            </a:r>
          </a:p>
          <a:p>
            <a:r>
              <a:rPr lang="en-US" sz="2900" dirty="0"/>
              <a:t>working in the domains of healthy behaviors and built environment to decrease both the percentage of adults who consume fewer than 5 servings of fruits and vegetables per day, and who report no exercise</a:t>
            </a:r>
          </a:p>
          <a:p>
            <a:pPr lvl="1"/>
            <a:r>
              <a:rPr lang="en-US" dirty="0"/>
              <a:t>working to increase the number of healthy corner stores, farmers markets accepting SNAP/EBT (Supplemental Nutrition Assistance Program/Electronic benefit transfer) benefits, facilities with joint use agreements, and physicians providing exercise prescriptions and referrals to local physical activity locations</a:t>
            </a:r>
          </a:p>
        </p:txBody>
      </p:sp>
      <p:pic>
        <p:nvPicPr>
          <p:cNvPr id="3078" name="Picture 6" descr="Image result for cabarrus health alliance">
            <a:extLst>
              <a:ext uri="{FF2B5EF4-FFF2-40B4-BE49-F238E27FC236}">
                <a16:creationId xmlns:a16="http://schemas.microsoft.com/office/drawing/2014/main" id="{4DCD3299-52B3-428D-B4F5-AC227970A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446092"/>
            <a:ext cx="4143375"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DA08243-1482-4A02-80B2-EEACC323413C}"/>
              </a:ext>
            </a:extLst>
          </p:cNvPr>
          <p:cNvPicPr>
            <a:picLocks noChangeAspect="1"/>
          </p:cNvPicPr>
          <p:nvPr/>
        </p:nvPicPr>
        <p:blipFill>
          <a:blip r:embed="rId3"/>
          <a:stretch>
            <a:fillRect/>
          </a:stretch>
        </p:blipFill>
        <p:spPr>
          <a:xfrm>
            <a:off x="672625" y="2405313"/>
            <a:ext cx="5160402" cy="3434013"/>
          </a:xfrm>
          <a:prstGeom prst="rect">
            <a:avLst/>
          </a:prstGeom>
        </p:spPr>
      </p:pic>
    </p:spTree>
    <p:extLst>
      <p:ext uri="{BB962C8B-B14F-4D97-AF65-F5344CB8AC3E}">
        <p14:creationId xmlns:p14="http://schemas.microsoft.com/office/powerpoint/2010/main" val="277567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972D877-C4CD-40E9-A64E-C17B01859876}"/>
              </a:ext>
            </a:extLst>
          </p:cNvPr>
          <p:cNvSpPr>
            <a:spLocks noGrp="1"/>
          </p:cNvSpPr>
          <p:nvPr>
            <p:ph type="title"/>
          </p:nvPr>
        </p:nvSpPr>
        <p:spPr/>
        <p:txBody>
          <a:bodyPr/>
          <a:lstStyle/>
          <a:p>
            <a:r>
              <a:rPr lang="en-US" dirty="0"/>
              <a:t>Any community can form an ACC </a:t>
            </a:r>
          </a:p>
        </p:txBody>
      </p:sp>
      <p:sp>
        <p:nvSpPr>
          <p:cNvPr id="8" name="Content Placeholder 7">
            <a:extLst>
              <a:ext uri="{FF2B5EF4-FFF2-40B4-BE49-F238E27FC236}">
                <a16:creationId xmlns:a16="http://schemas.microsoft.com/office/drawing/2014/main" id="{359A899A-90C8-4808-8F54-199773D61EFE}"/>
              </a:ext>
            </a:extLst>
          </p:cNvPr>
          <p:cNvSpPr>
            <a:spLocks noGrp="1"/>
          </p:cNvSpPr>
          <p:nvPr>
            <p:ph idx="1"/>
          </p:nvPr>
        </p:nvSpPr>
        <p:spPr>
          <a:xfrm>
            <a:off x="247650" y="1681488"/>
            <a:ext cx="7915275" cy="1876820"/>
          </a:xfrm>
        </p:spPr>
        <p:txBody>
          <a:bodyPr>
            <a:normAutofit fontScale="92500"/>
          </a:bodyPr>
          <a:lstStyle/>
          <a:p>
            <a:r>
              <a:rPr lang="en-US" dirty="0"/>
              <a:t>Existing groups that do similar work could choose to expand their mission to incorporate the goals of an ACC</a:t>
            </a:r>
          </a:p>
          <a:p>
            <a:pPr lvl="1"/>
            <a:r>
              <a:rPr lang="en-US" sz="1700" dirty="0"/>
              <a:t>Roanoke Valley Community Health Initiative, joint effort of area businesses, child and family agencies, and community-based organizations dedicated to addressing healthy eating habits and physical activity opportunities in the community that will have a lasting impact on health outcomes</a:t>
            </a:r>
          </a:p>
        </p:txBody>
      </p:sp>
      <p:pic>
        <p:nvPicPr>
          <p:cNvPr id="9" name="Picture 2" descr="Image result for north carolina community meeting">
            <a:extLst>
              <a:ext uri="{FF2B5EF4-FFF2-40B4-BE49-F238E27FC236}">
                <a16:creationId xmlns:a16="http://schemas.microsoft.com/office/drawing/2014/main" id="{78EA687A-3928-4965-A4B6-BEE16FBF7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324" y="1215771"/>
            <a:ext cx="3729037" cy="248984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7">
            <a:extLst>
              <a:ext uri="{FF2B5EF4-FFF2-40B4-BE49-F238E27FC236}">
                <a16:creationId xmlns:a16="http://schemas.microsoft.com/office/drawing/2014/main" id="{CBA27BA6-4403-4963-92AB-E6D9FE364885}"/>
              </a:ext>
            </a:extLst>
          </p:cNvPr>
          <p:cNvSpPr txBox="1">
            <a:spLocks/>
          </p:cNvSpPr>
          <p:nvPr/>
        </p:nvSpPr>
        <p:spPr>
          <a:xfrm>
            <a:off x="247650" y="3705620"/>
            <a:ext cx="11796711" cy="2190355"/>
          </a:xfrm>
          <a:prstGeom prst="rect">
            <a:avLst/>
          </a:prstGeom>
        </p:spPr>
        <p:txBody>
          <a:bodyPr vert="horz" lIns="91440" tIns="45720" rIns="91440" bIns="45720" rtlCol="0">
            <a:normAutofit fontScale="85000" lnSpcReduction="20000"/>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Gadugi" panose="020B0502040204020203" pitchFamily="34" charset="0"/>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Gadugi" panose="020B0502040204020203" pitchFamily="34" charset="0"/>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Gadugi" panose="020B0502040204020203" pitchFamily="34" charset="0"/>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Gadugi" panose="020B0502040204020203" pitchFamily="34" charset="0"/>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Gadugi" panose="020B0502040204020203" pitchFamily="34" charset="0"/>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r>
              <a:rPr lang="en-US" dirty="0"/>
              <a:t>Local health departments are natural leaders </a:t>
            </a:r>
          </a:p>
          <a:p>
            <a:pPr lvl="1"/>
            <a:r>
              <a:rPr lang="en-US" sz="1900" dirty="0"/>
              <a:t>Cabarrus Health Alliance</a:t>
            </a:r>
          </a:p>
          <a:p>
            <a:pPr lvl="1"/>
            <a:r>
              <a:rPr lang="en-US" sz="1900" dirty="0"/>
              <a:t>US DHHS: local health department leaders should be Chief Health Strategists, partnering across multiple sectors </a:t>
            </a:r>
          </a:p>
          <a:p>
            <a:r>
              <a:rPr lang="en-US" dirty="0"/>
              <a:t>Community organizations could spearhead</a:t>
            </a:r>
          </a:p>
          <a:p>
            <a:pPr lvl="1"/>
            <a:r>
              <a:rPr lang="en-US" sz="1900" dirty="0"/>
              <a:t>United Way, OIC, Housing Coalition, Ashe County Sharing Center</a:t>
            </a:r>
          </a:p>
          <a:p>
            <a:r>
              <a:rPr lang="en-US" dirty="0"/>
              <a:t>Health Systems</a:t>
            </a:r>
          </a:p>
        </p:txBody>
      </p:sp>
      <p:sp>
        <p:nvSpPr>
          <p:cNvPr id="11" name="Content Placeholder 7">
            <a:extLst>
              <a:ext uri="{FF2B5EF4-FFF2-40B4-BE49-F238E27FC236}">
                <a16:creationId xmlns:a16="http://schemas.microsoft.com/office/drawing/2014/main" id="{247AD20D-2F14-47B9-86CE-47C4F18E3319}"/>
              </a:ext>
            </a:extLst>
          </p:cNvPr>
          <p:cNvSpPr txBox="1">
            <a:spLocks/>
          </p:cNvSpPr>
          <p:nvPr/>
        </p:nvSpPr>
        <p:spPr>
          <a:xfrm>
            <a:off x="247650" y="5816375"/>
            <a:ext cx="8724900" cy="610876"/>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Gadugi" panose="020B0502040204020203" pitchFamily="34" charset="0"/>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Gadugi" panose="020B0502040204020203" pitchFamily="34" charset="0"/>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Gadugi" panose="020B0502040204020203" pitchFamily="34" charset="0"/>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Gadugi" panose="020B0502040204020203" pitchFamily="34" charset="0"/>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Gadugi" panose="020B0502040204020203" pitchFamily="34" charset="0"/>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lvl="1"/>
            <a:r>
              <a:rPr lang="en-US" sz="1600" dirty="0"/>
              <a:t>Carolinas HealthCare System, Novant Health, and the Mecklenburg County Health Department decided to collaborate and focus on the public health priority areas within Mecklenburg County, also partnering with community </a:t>
            </a:r>
            <a:r>
              <a:rPr lang="en-US" sz="1600" dirty="0" err="1"/>
              <a:t>organizaitons</a:t>
            </a:r>
            <a:r>
              <a:rPr lang="en-US" sz="1600" dirty="0"/>
              <a:t>, such as the YMCA of Greater Charlotte, Project 658, and the Renaissance West Community Initiative</a:t>
            </a:r>
          </a:p>
        </p:txBody>
      </p:sp>
    </p:spTree>
    <p:extLst>
      <p:ext uri="{BB962C8B-B14F-4D97-AF65-F5344CB8AC3E}">
        <p14:creationId xmlns:p14="http://schemas.microsoft.com/office/powerpoint/2010/main" val="309641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F55B32-97D4-4663-ABC1-B8B2630099A7}"/>
              </a:ext>
            </a:extLst>
          </p:cNvPr>
          <p:cNvSpPr>
            <a:spLocks noGrp="1"/>
          </p:cNvSpPr>
          <p:nvPr>
            <p:ph type="body" idx="1"/>
          </p:nvPr>
        </p:nvSpPr>
        <p:spPr>
          <a:xfrm>
            <a:off x="123825" y="1529466"/>
            <a:ext cx="4572000" cy="850392"/>
          </a:xfrm>
          <a:solidFill>
            <a:srgbClr val="7B983E"/>
          </a:solidFill>
        </p:spPr>
        <p:txBody>
          <a:bodyPr/>
          <a:lstStyle/>
          <a:p>
            <a:r>
              <a:rPr lang="en-US" dirty="0">
                <a:solidFill>
                  <a:schemeClr val="bg1"/>
                </a:solidFill>
              </a:rPr>
              <a:t>Potential Partners at the Table</a:t>
            </a:r>
          </a:p>
        </p:txBody>
      </p:sp>
      <p:sp>
        <p:nvSpPr>
          <p:cNvPr id="6" name="Content Placeholder 5">
            <a:extLst>
              <a:ext uri="{FF2B5EF4-FFF2-40B4-BE49-F238E27FC236}">
                <a16:creationId xmlns:a16="http://schemas.microsoft.com/office/drawing/2014/main" id="{2D97D1AD-A8EC-4699-B4DB-92959C79EEE1}"/>
              </a:ext>
            </a:extLst>
          </p:cNvPr>
          <p:cNvSpPr>
            <a:spLocks noGrp="1"/>
          </p:cNvSpPr>
          <p:nvPr>
            <p:ph sz="half" idx="2"/>
          </p:nvPr>
        </p:nvSpPr>
        <p:spPr>
          <a:xfrm>
            <a:off x="123825" y="2408433"/>
            <a:ext cx="5743575" cy="4449567"/>
          </a:xfrm>
        </p:spPr>
        <p:txBody>
          <a:bodyPr>
            <a:normAutofit fontScale="70000" lnSpcReduction="20000"/>
          </a:bodyPr>
          <a:lstStyle/>
          <a:p>
            <a:r>
              <a:rPr lang="en-US" b="1" dirty="0"/>
              <a:t>Traditional health care</a:t>
            </a:r>
          </a:p>
          <a:p>
            <a:pPr lvl="1"/>
            <a:r>
              <a:rPr lang="en-US" dirty="0"/>
              <a:t>Local health departments</a:t>
            </a:r>
          </a:p>
          <a:p>
            <a:pPr lvl="1"/>
            <a:r>
              <a:rPr lang="en-US" dirty="0"/>
              <a:t>Health care systems and providers</a:t>
            </a:r>
          </a:p>
          <a:p>
            <a:pPr lvl="1"/>
            <a:r>
              <a:rPr lang="en-US" dirty="0"/>
              <a:t>Safety net providers</a:t>
            </a:r>
          </a:p>
          <a:p>
            <a:pPr lvl="1"/>
            <a:r>
              <a:rPr lang="en-US" dirty="0"/>
              <a:t>ACOs</a:t>
            </a:r>
          </a:p>
          <a:p>
            <a:r>
              <a:rPr lang="en-US" b="1" dirty="0"/>
              <a:t>Community-based partners </a:t>
            </a:r>
          </a:p>
          <a:p>
            <a:pPr lvl="1"/>
            <a:r>
              <a:rPr lang="en-US" dirty="0"/>
              <a:t>City and county government (Transportation, Parks and Rec, city council)</a:t>
            </a:r>
          </a:p>
          <a:p>
            <a:pPr lvl="1"/>
            <a:r>
              <a:rPr lang="en-US" dirty="0"/>
              <a:t>Local Education Agencies</a:t>
            </a:r>
          </a:p>
          <a:p>
            <a:pPr lvl="1"/>
            <a:r>
              <a:rPr lang="en-US" dirty="0"/>
              <a:t>Food banks, Area Agencies on Aging, Partnerships for Children, </a:t>
            </a:r>
          </a:p>
          <a:p>
            <a:r>
              <a:rPr lang="en-US" b="1" dirty="0"/>
              <a:t>Those who purchase and pay for health care</a:t>
            </a:r>
          </a:p>
          <a:p>
            <a:pPr lvl="1"/>
            <a:r>
              <a:rPr lang="en-US" dirty="0"/>
              <a:t>Insurers (private insurance, Medicaid Prepaid Health Plans)</a:t>
            </a:r>
          </a:p>
          <a:p>
            <a:pPr lvl="1"/>
            <a:r>
              <a:rPr lang="en-US" dirty="0"/>
              <a:t>Employers (including county and city governments)</a:t>
            </a:r>
          </a:p>
          <a:p>
            <a:pPr lvl="1"/>
            <a:r>
              <a:rPr lang="en-US" dirty="0"/>
              <a:t>ACOs</a:t>
            </a:r>
          </a:p>
          <a:p>
            <a:pPr lvl="1"/>
            <a:r>
              <a:rPr lang="en-US" dirty="0"/>
              <a:t>LME/MCOs</a:t>
            </a:r>
          </a:p>
          <a:p>
            <a:pPr lvl="3"/>
            <a:endParaRPr lang="en-US" dirty="0"/>
          </a:p>
          <a:p>
            <a:endParaRPr lang="en-US" dirty="0"/>
          </a:p>
        </p:txBody>
      </p:sp>
      <p:sp>
        <p:nvSpPr>
          <p:cNvPr id="7" name="Text Placeholder 6">
            <a:extLst>
              <a:ext uri="{FF2B5EF4-FFF2-40B4-BE49-F238E27FC236}">
                <a16:creationId xmlns:a16="http://schemas.microsoft.com/office/drawing/2014/main" id="{3E9A419E-4FF2-4C0F-A56B-28E9BB8FD11B}"/>
              </a:ext>
            </a:extLst>
          </p:cNvPr>
          <p:cNvSpPr>
            <a:spLocks noGrp="1"/>
          </p:cNvSpPr>
          <p:nvPr>
            <p:ph type="body" sz="quarter" idx="3"/>
          </p:nvPr>
        </p:nvSpPr>
        <p:spPr>
          <a:xfrm>
            <a:off x="6324600" y="1532133"/>
            <a:ext cx="4572000" cy="847725"/>
          </a:xfrm>
          <a:solidFill>
            <a:srgbClr val="F5A10B"/>
          </a:solidFill>
        </p:spPr>
        <p:txBody>
          <a:bodyPr/>
          <a:lstStyle/>
          <a:p>
            <a:r>
              <a:rPr lang="en-US" dirty="0">
                <a:solidFill>
                  <a:schemeClr val="bg1"/>
                </a:solidFill>
              </a:rPr>
              <a:t>Start where you are</a:t>
            </a:r>
          </a:p>
        </p:txBody>
      </p:sp>
      <p:sp>
        <p:nvSpPr>
          <p:cNvPr id="8" name="Content Placeholder 7">
            <a:extLst>
              <a:ext uri="{FF2B5EF4-FFF2-40B4-BE49-F238E27FC236}">
                <a16:creationId xmlns:a16="http://schemas.microsoft.com/office/drawing/2014/main" id="{FDD3C478-6156-4370-9C75-D759E8BD946D}"/>
              </a:ext>
            </a:extLst>
          </p:cNvPr>
          <p:cNvSpPr>
            <a:spLocks noGrp="1"/>
          </p:cNvSpPr>
          <p:nvPr>
            <p:ph sz="quarter" idx="4"/>
          </p:nvPr>
        </p:nvSpPr>
        <p:spPr>
          <a:xfrm>
            <a:off x="6324600" y="2430149"/>
            <a:ext cx="4572000" cy="3467100"/>
          </a:xfrm>
        </p:spPr>
        <p:txBody>
          <a:bodyPr/>
          <a:lstStyle/>
          <a:p>
            <a:r>
              <a:rPr lang="en-US" dirty="0"/>
              <a:t>Ideally have all three buckets represented, </a:t>
            </a:r>
            <a:r>
              <a:rPr lang="en-US" cap="small" dirty="0">
                <a:latin typeface="Georgia" panose="02040502050405020303" pitchFamily="18" charset="0"/>
              </a:rPr>
              <a:t>but</a:t>
            </a:r>
          </a:p>
          <a:p>
            <a:r>
              <a:rPr lang="en-US" dirty="0"/>
              <a:t>Every ACC will not start with all the necessary partners</a:t>
            </a:r>
          </a:p>
          <a:p>
            <a:r>
              <a:rPr lang="en-US" dirty="0"/>
              <a:t>Any coalition can get ACC work started</a:t>
            </a:r>
          </a:p>
          <a:p>
            <a:endParaRPr lang="en-US" dirty="0"/>
          </a:p>
        </p:txBody>
      </p:sp>
      <p:sp>
        <p:nvSpPr>
          <p:cNvPr id="9" name="Title 6">
            <a:extLst>
              <a:ext uri="{FF2B5EF4-FFF2-40B4-BE49-F238E27FC236}">
                <a16:creationId xmlns:a16="http://schemas.microsoft.com/office/drawing/2014/main" id="{B5B27586-4039-46C0-BCAE-A4735BF90318}"/>
              </a:ext>
            </a:extLst>
          </p:cNvPr>
          <p:cNvSpPr txBox="1">
            <a:spLocks/>
          </p:cNvSpPr>
          <p:nvPr/>
        </p:nvSpPr>
        <p:spPr>
          <a:xfrm>
            <a:off x="1381125" y="167375"/>
            <a:ext cx="9601200" cy="10368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sz="4800" dirty="0"/>
              <a:t>Any community can form an ACC </a:t>
            </a:r>
          </a:p>
        </p:txBody>
      </p:sp>
      <p:pic>
        <p:nvPicPr>
          <p:cNvPr id="10" name="Picture 9">
            <a:extLst>
              <a:ext uri="{FF2B5EF4-FFF2-40B4-BE49-F238E27FC236}">
                <a16:creationId xmlns:a16="http://schemas.microsoft.com/office/drawing/2014/main" id="{05350D0F-E1BE-4811-812E-30086AAED06A}"/>
              </a:ext>
            </a:extLst>
          </p:cNvPr>
          <p:cNvPicPr>
            <a:picLocks noChangeAspect="1"/>
          </p:cNvPicPr>
          <p:nvPr/>
        </p:nvPicPr>
        <p:blipFill>
          <a:blip r:embed="rId2"/>
          <a:stretch>
            <a:fillRect/>
          </a:stretch>
        </p:blipFill>
        <p:spPr>
          <a:xfrm>
            <a:off x="8667750" y="4944375"/>
            <a:ext cx="2562225" cy="1708150"/>
          </a:xfrm>
          <a:prstGeom prst="rect">
            <a:avLst/>
          </a:prstGeom>
        </p:spPr>
      </p:pic>
    </p:spTree>
    <p:extLst>
      <p:ext uri="{BB962C8B-B14F-4D97-AF65-F5344CB8AC3E}">
        <p14:creationId xmlns:p14="http://schemas.microsoft.com/office/powerpoint/2010/main" val="426270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CfdXFaOwTwybvb0uUPOakg"/>
</p:tagLst>
</file>

<file path=ppt/theme/theme1.xml><?xml version="1.0" encoding="utf-8"?>
<a:theme xmlns:a="http://schemas.openxmlformats.org/drawingml/2006/main" name="Sales Direction 16X9">
  <a:themeElements>
    <a:clrScheme name="Custom 7">
      <a:dk1>
        <a:srgbClr val="002485"/>
      </a:dk1>
      <a:lt1>
        <a:sysClr val="window" lastClr="FFFFFF"/>
      </a:lt1>
      <a:dk2>
        <a:srgbClr val="88B4B5"/>
      </a:dk2>
      <a:lt2>
        <a:srgbClr val="F2F2F7"/>
      </a:lt2>
      <a:accent1>
        <a:srgbClr val="005FA5"/>
      </a:accent1>
      <a:accent2>
        <a:srgbClr val="F2F2F7"/>
      </a:accent2>
      <a:accent3>
        <a:srgbClr val="EBEB3D"/>
      </a:accent3>
      <a:accent4>
        <a:srgbClr val="F78729"/>
      </a:accent4>
      <a:accent5>
        <a:srgbClr val="C42F1A"/>
      </a:accent5>
      <a:accent6>
        <a:srgbClr val="68B807"/>
      </a:accent6>
      <a:hlink>
        <a:srgbClr val="99CA3C"/>
      </a:hlink>
      <a:folHlink>
        <a:srgbClr val="B9D181"/>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esDirection_16x9.potx" id="{FE35DD5A-B687-4161-B4D9-35484B75A379}" vid="{5DB76398-B2EF-4269-B3B2-C0E4C29F3554}"/>
    </a:ext>
  </a:extLst>
</a:theme>
</file>

<file path=ppt/theme/theme2.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ales Direction 16X9">
  <a:themeElements>
    <a:clrScheme name="Custom 7">
      <a:dk1>
        <a:srgbClr val="002485"/>
      </a:dk1>
      <a:lt1>
        <a:sysClr val="window" lastClr="FFFFFF"/>
      </a:lt1>
      <a:dk2>
        <a:srgbClr val="88B4B5"/>
      </a:dk2>
      <a:lt2>
        <a:srgbClr val="F2F2F7"/>
      </a:lt2>
      <a:accent1>
        <a:srgbClr val="005FA5"/>
      </a:accent1>
      <a:accent2>
        <a:srgbClr val="F2F2F7"/>
      </a:accent2>
      <a:accent3>
        <a:srgbClr val="EBEB3D"/>
      </a:accent3>
      <a:accent4>
        <a:srgbClr val="F78729"/>
      </a:accent4>
      <a:accent5>
        <a:srgbClr val="C42F1A"/>
      </a:accent5>
      <a:accent6>
        <a:srgbClr val="68B807"/>
      </a:accent6>
      <a:hlink>
        <a:srgbClr val="99CA3C"/>
      </a:hlink>
      <a:folHlink>
        <a:srgbClr val="B9D181"/>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esDirection_16x9.potx" id="{FE35DD5A-B687-4161-B4D9-35484B75A379}" vid="{5DB76398-B2EF-4269-B3B2-C0E4C29F355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TotalTime>
  <Words>1720</Words>
  <Application>Microsoft Office PowerPoint</Application>
  <PresentationFormat>Widescreen</PresentationFormat>
  <Paragraphs>224</Paragraphs>
  <Slides>24</Slides>
  <Notes>7</Notes>
  <HiddenSlides>0</HiddenSlides>
  <MMClips>0</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24</vt:i4>
      </vt:variant>
    </vt:vector>
  </HeadingPairs>
  <TitlesOfParts>
    <vt:vector size="45" baseType="lpstr">
      <vt:lpstr>Arial</vt:lpstr>
      <vt:lpstr>Avenir Light</vt:lpstr>
      <vt:lpstr>Book Antiqua</vt:lpstr>
      <vt:lpstr>Calibri</vt:lpstr>
      <vt:lpstr>Cambria</vt:lpstr>
      <vt:lpstr>Courier New</vt:lpstr>
      <vt:lpstr>Franklin Gothic Demi Cond</vt:lpstr>
      <vt:lpstr>Franklin Gothic Medium</vt:lpstr>
      <vt:lpstr>Franklin Gothic Medium Cond</vt:lpstr>
      <vt:lpstr>Gadugi</vt:lpstr>
      <vt:lpstr>Georgia</vt:lpstr>
      <vt:lpstr>Gill Sans MT</vt:lpstr>
      <vt:lpstr>Gotham Bold</vt:lpstr>
      <vt:lpstr>Helvetica</vt:lpstr>
      <vt:lpstr>Tw Cen MT</vt:lpstr>
      <vt:lpstr>Wingdings</vt:lpstr>
      <vt:lpstr>Sales Direction 16X9</vt:lpstr>
      <vt:lpstr>3_Office Theme</vt:lpstr>
      <vt:lpstr>4_Office Theme</vt:lpstr>
      <vt:lpstr>1_Sales Direction 16X9</vt:lpstr>
      <vt:lpstr>think-cell Slide</vt:lpstr>
      <vt:lpstr>Advancing HNC 2030 Through Community Partnerships: Introduction to the Accountable Care Community Model</vt:lpstr>
      <vt:lpstr>HNC 2030 AIM</vt:lpstr>
      <vt:lpstr>Achieving Targets will Require</vt:lpstr>
      <vt:lpstr>Cross-sector Partnerships to Address Barriers to Health</vt:lpstr>
      <vt:lpstr>Accountable Care Communities</vt:lpstr>
      <vt:lpstr>Examples of Accountable Care Communities</vt:lpstr>
      <vt:lpstr>Examples of Accountable Care Communities</vt:lpstr>
      <vt:lpstr>Any community can form an ACC </vt:lpstr>
      <vt:lpstr>PowerPoint Presentation</vt:lpstr>
      <vt:lpstr>Core Features of Accountable Care Communities</vt:lpstr>
      <vt:lpstr>How Accountable Care Communities Fit into North Carolina’s Evolving Health Care System</vt:lpstr>
      <vt:lpstr>Assessment of Community Health</vt:lpstr>
      <vt:lpstr>Education and Advocacy</vt:lpstr>
      <vt:lpstr>Screening Questions</vt:lpstr>
      <vt:lpstr>Referral Process</vt:lpstr>
      <vt:lpstr>Navigation Services</vt:lpstr>
      <vt:lpstr>Tracking, Outcomes, Financing and Governance: Non-Medicaid  </vt:lpstr>
      <vt:lpstr>ACCs: A Guide to Getting Started </vt:lpstr>
      <vt:lpstr>Tracking, Outcomes, Financing and Governance: Medicaid </vt:lpstr>
      <vt:lpstr>Healthy Opportunities Regional Pilots </vt:lpstr>
      <vt:lpstr>Overview of Approved Pilot Services</vt:lpstr>
      <vt:lpstr>ACC Core Features Supported by  NC DHHS</vt:lpstr>
      <vt:lpstr>ACCs: A Guide to Getting Started </vt:lpstr>
      <vt:lpstr>ACCs: A Guide to Getting Started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Yorkery, Berkeley Smith</dc:creator>
  <cp:lastModifiedBy>Donohoe, Chloe</cp:lastModifiedBy>
  <cp:revision>47</cp:revision>
  <dcterms:created xsi:type="dcterms:W3CDTF">2019-02-22T15:49:22Z</dcterms:created>
  <dcterms:modified xsi:type="dcterms:W3CDTF">2019-03-11T16:55:45Z</dcterms:modified>
</cp:coreProperties>
</file>