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2" r:id="rId3"/>
  </p:sldMasterIdLst>
  <p:notesMasterIdLst>
    <p:notesMasterId r:id="rId45"/>
  </p:notesMasterIdLst>
  <p:handoutMasterIdLst>
    <p:handoutMasterId r:id="rId46"/>
  </p:handoutMasterIdLst>
  <p:sldIdLst>
    <p:sldId id="422" r:id="rId4"/>
    <p:sldId id="296" r:id="rId5"/>
    <p:sldId id="365" r:id="rId6"/>
    <p:sldId id="375" r:id="rId7"/>
    <p:sldId id="392" r:id="rId8"/>
    <p:sldId id="417" r:id="rId9"/>
    <p:sldId id="413" r:id="rId10"/>
    <p:sldId id="387" r:id="rId11"/>
    <p:sldId id="396" r:id="rId12"/>
    <p:sldId id="399" r:id="rId13"/>
    <p:sldId id="398" r:id="rId14"/>
    <p:sldId id="259" r:id="rId15"/>
    <p:sldId id="395" r:id="rId16"/>
    <p:sldId id="394" r:id="rId17"/>
    <p:sldId id="424" r:id="rId18"/>
    <p:sldId id="416" r:id="rId19"/>
    <p:sldId id="400" r:id="rId20"/>
    <p:sldId id="404" r:id="rId21"/>
    <p:sldId id="405" r:id="rId22"/>
    <p:sldId id="406" r:id="rId23"/>
    <p:sldId id="425" r:id="rId24"/>
    <p:sldId id="418" r:id="rId25"/>
    <p:sldId id="415" r:id="rId26"/>
    <p:sldId id="407" r:id="rId27"/>
    <p:sldId id="408" r:id="rId28"/>
    <p:sldId id="409" r:id="rId29"/>
    <p:sldId id="426" r:id="rId30"/>
    <p:sldId id="419" r:id="rId31"/>
    <p:sldId id="410" r:id="rId32"/>
    <p:sldId id="411" r:id="rId33"/>
    <p:sldId id="412" r:id="rId34"/>
    <p:sldId id="423" r:id="rId35"/>
    <p:sldId id="420" r:id="rId36"/>
    <p:sldId id="401" r:id="rId37"/>
    <p:sldId id="402" r:id="rId38"/>
    <p:sldId id="403" r:id="rId39"/>
    <p:sldId id="427" r:id="rId40"/>
    <p:sldId id="421" r:id="rId41"/>
    <p:sldId id="428" r:id="rId42"/>
    <p:sldId id="414" r:id="rId43"/>
    <p:sldId id="34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660"/>
  </p:normalViewPr>
  <p:slideViewPr>
    <p:cSldViewPr snapToGrid="0">
      <p:cViewPr varScale="1">
        <p:scale>
          <a:sx n="108" d="100"/>
          <a:sy n="108" d="100"/>
        </p:scale>
        <p:origin x="450" y="102"/>
      </p:cViewPr>
      <p:guideLst/>
    </p:cSldViewPr>
  </p:slideViewPr>
  <p:notesTextViewPr>
    <p:cViewPr>
      <p:scale>
        <a:sx n="3" d="2"/>
        <a:sy n="3" d="2"/>
      </p:scale>
      <p:origin x="0" y="0"/>
    </p:cViewPr>
  </p:notesTextViewPr>
  <p:notesViewPr>
    <p:cSldViewPr snapToGrid="0" showGuides="1">
      <p:cViewPr varScale="1">
        <p:scale>
          <a:sx n="95" d="100"/>
          <a:sy n="95"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3/12/2019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38185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06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20748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46488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65039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87503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998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539546" y="6113245"/>
            <a:ext cx="1480705" cy="274320"/>
          </a:xfrm>
        </p:spPr>
        <p:txBody>
          <a:bodyPr/>
          <a:lstStyle/>
          <a:p>
            <a:fld id="{A79A3335-6331-4872-A8B7-ECD55539F4D0}"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648651" y="6389303"/>
            <a:ext cx="1371600" cy="274320"/>
          </a:xfrm>
        </p:spPr>
        <p:txBody>
          <a:bodyPr/>
          <a:lstStyle/>
          <a:p>
            <a:fld id="{A7F8E3F6-DE14-48B2-B2BC-6FABA9630FB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3662" y="6064640"/>
            <a:ext cx="2365729" cy="731691"/>
          </a:xfrm>
          <a:prstGeom prst="rect">
            <a:avLst/>
          </a:prstGeom>
        </p:spPr>
      </p:pic>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3"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7"/>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7"/>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96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5"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89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5"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5694DB6-BA23-4604-ADE6-8A63470B05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58554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Text">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9" name="Title 1">
            <a:extLst>
              <a:ext uri="{FF2B5EF4-FFF2-40B4-BE49-F238E27FC236}">
                <a16:creationId xmlns:a16="http://schemas.microsoft.com/office/drawing/2014/main" id="{7928C725-EDA8-4181-BC17-835212B45C97}"/>
              </a:ext>
            </a:extLst>
          </p:cNvPr>
          <p:cNvSpPr>
            <a:spLocks noGrp="1"/>
          </p:cNvSpPr>
          <p:nvPr>
            <p:ph type="title" hasCustomPrompt="1"/>
          </p:nvPr>
        </p:nvSpPr>
        <p:spPr>
          <a:xfrm>
            <a:off x="841248" y="640080"/>
            <a:ext cx="10515600" cy="548640"/>
          </a:xfrm>
          <a:prstGeom prst="rect">
            <a:avLst/>
          </a:prstGeo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10" name="Rectangle 9">
            <a:extLst>
              <a:ext uri="{FF2B5EF4-FFF2-40B4-BE49-F238E27FC236}">
                <a16:creationId xmlns:a16="http://schemas.microsoft.com/office/drawing/2014/main" id="{7EBF50CD-3635-4352-87C8-DCEE38FD4F6B}"/>
              </a:ext>
            </a:extLst>
          </p:cNvPr>
          <p:cNvSpPr/>
          <p:nvPr userDrawn="1"/>
        </p:nvSpPr>
        <p:spPr>
          <a:xfrm>
            <a:off x="830639" y="1"/>
            <a:ext cx="6852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a:extLst>
              <a:ext uri="{FF2B5EF4-FFF2-40B4-BE49-F238E27FC236}">
                <a16:creationId xmlns:a16="http://schemas.microsoft.com/office/drawing/2014/main" id="{89ACCDC9-F684-47F2-96DB-770E4F0EFDCA}"/>
              </a:ext>
            </a:extLst>
          </p:cNvPr>
          <p:cNvSpPr>
            <a:spLocks noGrp="1"/>
          </p:cNvSpPr>
          <p:nvPr>
            <p:ph type="body" sz="quarter" idx="10"/>
          </p:nvPr>
        </p:nvSpPr>
        <p:spPr>
          <a:xfrm>
            <a:off x="830639" y="1458914"/>
            <a:ext cx="10525279" cy="4840287"/>
          </a:xfrm>
        </p:spPr>
        <p:txBody>
          <a:bodyPr>
            <a:normAutofit/>
          </a:bodyPr>
          <a:lstStyle>
            <a:lvl1pPr>
              <a:defRPr sz="2400"/>
            </a:lvl1pPr>
            <a:lvl2pPr marL="514350" indent="-171450">
              <a:buFont typeface="Wingdings" panose="05000000000000000000" pitchFamily="2" charset="2"/>
              <a:buChar char="§"/>
              <a:defRPr sz="2000"/>
            </a:lvl2pPr>
            <a:lvl3pPr marL="857250" indent="-171450">
              <a:buFont typeface="Courier New" panose="02070309020205020404" pitchFamily="49" charset="0"/>
              <a:buChar char="o"/>
              <a:defRPr sz="1600"/>
            </a:lvl3pPr>
            <a:lvl4pPr>
              <a:defRPr sz="1400"/>
            </a:lvl4pPr>
            <a:lvl5pPr marL="1543050" indent="-171450">
              <a:buFont typeface="Wingdings" panose="05000000000000000000" pitchFamily="2" charset="2"/>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a:extLst>
              <a:ext uri="{FF2B5EF4-FFF2-40B4-BE49-F238E27FC236}">
                <a16:creationId xmlns:a16="http://schemas.microsoft.com/office/drawing/2014/main" id="{3C69FC3A-741B-4EDE-BFDE-93F0FA54ABF6}"/>
              </a:ext>
            </a:extLst>
          </p:cNvPr>
          <p:cNvSpPr>
            <a:spLocks noGrp="1"/>
          </p:cNvSpPr>
          <p:nvPr>
            <p:ph type="sldNum" sz="quarter" idx="13"/>
          </p:nvPr>
        </p:nvSpPr>
        <p:spPr>
          <a:xfrm>
            <a:off x="9448800" y="6592387"/>
            <a:ext cx="2743200" cy="265614"/>
          </a:xfrm>
        </p:spPr>
        <p:txBody>
          <a:bodyPr/>
          <a:lstStyle>
            <a:lvl1pPr>
              <a:defRPr sz="1600" b="1">
                <a:solidFill>
                  <a:schemeClr val="bg1"/>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98482089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55299" name="Rectangle 3"/>
          <p:cNvSpPr>
            <a:spLocks noGrp="1" noChangeArrowheads="1"/>
          </p:cNvSpPr>
          <p:nvPr>
            <p:ph type="subTitle" idx="1"/>
          </p:nvPr>
        </p:nvSpPr>
        <p:spPr>
          <a:xfrm>
            <a:off x="1828800" y="3886200"/>
            <a:ext cx="8534400" cy="369332"/>
          </a:xfrm>
        </p:spPr>
        <p:txBody>
          <a:bodyPr/>
          <a:lstStyle>
            <a:lvl1pPr marL="0" indent="0" algn="ctr">
              <a:buFontTx/>
              <a:buNone/>
              <a:defRPr/>
            </a:lvl1pPr>
          </a:lstStyle>
          <a:p>
            <a:pPr lvl="0"/>
            <a:r>
              <a:rPr lang="en-US" noProof="0"/>
              <a:t>Click to edit Master subtitle style</a:t>
            </a:r>
          </a:p>
        </p:txBody>
      </p:sp>
      <p:sp>
        <p:nvSpPr>
          <p:cNvPr id="55300" name="Rectangle 4"/>
          <p:cNvSpPr>
            <a:spLocks noGrp="1" noChangeArrowheads="1"/>
          </p:cNvSpPr>
          <p:nvPr>
            <p:ph type="dt" sz="half" idx="2"/>
          </p:nvPr>
        </p:nvSpPr>
        <p:spPr/>
        <p:txBody>
          <a:bodyPr/>
          <a:lstStyle>
            <a:lvl1pPr>
              <a:defRPr/>
            </a:lvl1pPr>
          </a:lstStyle>
          <a:p>
            <a:endParaRPr lang="en-US"/>
          </a:p>
        </p:txBody>
      </p:sp>
      <p:sp>
        <p:nvSpPr>
          <p:cNvPr id="55301" name="Rectangle 5"/>
          <p:cNvSpPr>
            <a:spLocks noGrp="1" noChangeArrowheads="1"/>
          </p:cNvSpPr>
          <p:nvPr>
            <p:ph type="ftr" sz="quarter" idx="3"/>
          </p:nvPr>
        </p:nvSpPr>
        <p:spPr/>
        <p:txBody>
          <a:bodyPr/>
          <a:lstStyle>
            <a:lvl1pPr>
              <a:defRPr/>
            </a:lvl1pPr>
          </a:lstStyle>
          <a:p>
            <a:endParaRPr lang="en-US"/>
          </a:p>
        </p:txBody>
      </p:sp>
      <p:sp>
        <p:nvSpPr>
          <p:cNvPr id="55302" name="Rectangle 6"/>
          <p:cNvSpPr>
            <a:spLocks noGrp="1" noChangeArrowheads="1"/>
          </p:cNvSpPr>
          <p:nvPr>
            <p:ph type="sldNum" sz="quarter" idx="4"/>
          </p:nvPr>
        </p:nvSpPr>
        <p:spPr>
          <a:xfrm>
            <a:off x="9347200" y="0"/>
            <a:ext cx="2844800" cy="476250"/>
          </a:xfrm>
        </p:spPr>
        <p:txBody>
          <a:bodyPr/>
          <a:lstStyle>
            <a:lvl1pPr>
              <a:defRPr/>
            </a:lvl1pPr>
          </a:lstStyle>
          <a:p>
            <a:fld id="{8739945B-0CC3-4A4D-B499-95E743CB3E57}" type="slidenum">
              <a:rPr lang="en-US"/>
              <a:pPr/>
              <a:t>‹#›</a:t>
            </a:fld>
            <a:endParaRPr lang="en-US"/>
          </a:p>
        </p:txBody>
      </p:sp>
      <p:grpSp>
        <p:nvGrpSpPr>
          <p:cNvPr id="55303" name="Group 7"/>
          <p:cNvGrpSpPr>
            <a:grpSpLocks/>
          </p:cNvGrpSpPr>
          <p:nvPr/>
        </p:nvGrpSpPr>
        <p:grpSpPr bwMode="auto">
          <a:xfrm>
            <a:off x="103718" y="166688"/>
            <a:ext cx="2305049" cy="1554162"/>
            <a:chOff x="49" y="105"/>
            <a:chExt cx="1089" cy="979"/>
          </a:xfrm>
        </p:grpSpPr>
        <p:sp>
          <p:nvSpPr>
            <p:cNvPr id="55304" name="Oval 8"/>
            <p:cNvSpPr>
              <a:spLocks noChangeArrowheads="1"/>
            </p:cNvSpPr>
            <p:nvPr userDrawn="1"/>
          </p:nvSpPr>
          <p:spPr bwMode="auto">
            <a:xfrm>
              <a:off x="105" y="105"/>
              <a:ext cx="979" cy="979"/>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800" b="1">
                <a:solidFill>
                  <a:srgbClr val="000000"/>
                </a:solidFill>
              </a:endParaRPr>
            </a:p>
          </p:txBody>
        </p:sp>
        <p:sp>
          <p:nvSpPr>
            <p:cNvPr id="55305" name="Text Box 9"/>
            <p:cNvSpPr txBox="1">
              <a:spLocks noChangeArrowheads="1"/>
            </p:cNvSpPr>
            <p:nvPr userDrawn="1"/>
          </p:nvSpPr>
          <p:spPr bwMode="auto">
            <a:xfrm>
              <a:off x="49" y="393"/>
              <a:ext cx="108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1200" b="1">
                  <a:solidFill>
                    <a:srgbClr val="000000"/>
                  </a:solidFill>
                </a:rPr>
                <a:t>THE COMMONWEALTH</a:t>
              </a:r>
            </a:p>
            <a:p>
              <a:pPr algn="ctr" fontAlgn="base">
                <a:spcBef>
                  <a:spcPct val="0"/>
                </a:spcBef>
                <a:spcAft>
                  <a:spcPct val="0"/>
                </a:spcAft>
              </a:pPr>
              <a:r>
                <a:rPr lang="en-US" sz="1200" b="1">
                  <a:solidFill>
                    <a:srgbClr val="000000"/>
                  </a:solidFill>
                </a:rPr>
                <a:t> FUND</a:t>
              </a:r>
            </a:p>
          </p:txBody>
        </p:sp>
      </p:grpSp>
    </p:spTree>
    <p:extLst>
      <p:ext uri="{BB962C8B-B14F-4D97-AF65-F5344CB8AC3E}">
        <p14:creationId xmlns:p14="http://schemas.microsoft.com/office/powerpoint/2010/main" val="4248332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61D6CA-89B1-44AA-A11F-D5AF127F6C9E}" type="slidenum">
              <a:rPr lang="en-US"/>
              <a:pPr/>
              <a:t>‹#›</a:t>
            </a:fld>
            <a:endParaRPr lang="en-US"/>
          </a:p>
        </p:txBody>
      </p:sp>
    </p:spTree>
    <p:extLst>
      <p:ext uri="{BB962C8B-B14F-4D97-AF65-F5344CB8AC3E}">
        <p14:creationId xmlns:p14="http://schemas.microsoft.com/office/powerpoint/2010/main" val="377687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atin typeface="Gadug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295400" y="1828800"/>
            <a:ext cx="9601200" cy="4188610"/>
          </a:xfrm>
        </p:spPr>
        <p:txBody>
          <a:bodyPr/>
          <a:lstStyle>
            <a:lvl1pPr>
              <a:defRPr>
                <a:latin typeface="Gadugi" panose="020B0502040204020203" pitchFamily="34" charset="0"/>
              </a:defRPr>
            </a:lvl1pPr>
            <a:lvl2pPr>
              <a:defRPr>
                <a:latin typeface="Gadugi" panose="020B0502040204020203" pitchFamily="34" charset="0"/>
              </a:defRPr>
            </a:lvl2pPr>
            <a:lvl3pPr>
              <a:defRPr>
                <a:latin typeface="Gadugi" panose="020B0502040204020203" pitchFamily="34" charset="0"/>
              </a:defRPr>
            </a:lvl3pPr>
            <a:lvl4pPr>
              <a:defRPr>
                <a:latin typeface="Gadugi" panose="020B0502040204020203" pitchFamily="34" charset="0"/>
              </a:defRPr>
            </a:lvl4pPr>
            <a:lvl5pPr>
              <a:defRPr>
                <a:latin typeface="Gadug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84951B2-8D38-4070-8956-E48A198924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3878" y="6017410"/>
            <a:ext cx="2709961" cy="840590"/>
          </a:xfrm>
          <a:prstGeom prst="rect">
            <a:avLst/>
          </a:prstGeom>
        </p:spPr>
      </p:pic>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006790"/>
            <a:ext cx="103632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8DCE17-B909-4FBD-9DD2-39DB342CAC1A}" type="slidenum">
              <a:rPr lang="en-US"/>
              <a:pPr/>
              <a:t>‹#›</a:t>
            </a:fld>
            <a:endParaRPr lang="en-US"/>
          </a:p>
        </p:txBody>
      </p:sp>
    </p:spTree>
    <p:extLst>
      <p:ext uri="{BB962C8B-B14F-4D97-AF65-F5344CB8AC3E}">
        <p14:creationId xmlns:p14="http://schemas.microsoft.com/office/powerpoint/2010/main" val="63042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219201"/>
            <a:ext cx="54864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1"/>
            <a:ext cx="54864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53C920-9F17-45D5-87F4-8371B6C46331}" type="slidenum">
              <a:rPr lang="en-US"/>
              <a:pPr/>
              <a:t>‹#›</a:t>
            </a:fld>
            <a:endParaRPr lang="en-US"/>
          </a:p>
        </p:txBody>
      </p:sp>
    </p:spTree>
    <p:extLst>
      <p:ext uri="{BB962C8B-B14F-4D97-AF65-F5344CB8AC3E}">
        <p14:creationId xmlns:p14="http://schemas.microsoft.com/office/powerpoint/2010/main" val="991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13210"/>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713210"/>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8E0C49-F29F-457F-B391-D7218AE75AA8}" type="slidenum">
              <a:rPr lang="en-US"/>
              <a:pPr/>
              <a:t>‹#›</a:t>
            </a:fld>
            <a:endParaRPr lang="en-US"/>
          </a:p>
        </p:txBody>
      </p:sp>
    </p:spTree>
    <p:extLst>
      <p:ext uri="{BB962C8B-B14F-4D97-AF65-F5344CB8AC3E}">
        <p14:creationId xmlns:p14="http://schemas.microsoft.com/office/powerpoint/2010/main" val="153713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BCEB19E-DBE8-4852-973D-547DD9973449}" type="slidenum">
              <a:rPr lang="en-US"/>
              <a:pPr/>
              <a:t>‹#›</a:t>
            </a:fld>
            <a:endParaRPr lang="en-US"/>
          </a:p>
        </p:txBody>
      </p:sp>
    </p:spTree>
    <p:extLst>
      <p:ext uri="{BB962C8B-B14F-4D97-AF65-F5344CB8AC3E}">
        <p14:creationId xmlns:p14="http://schemas.microsoft.com/office/powerpoint/2010/main" val="3349011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50B5D7D-81F2-4053-8E0F-DE73BA36411C}" type="slidenum">
              <a:rPr lang="en-US"/>
              <a:pPr/>
              <a:t>‹#›</a:t>
            </a:fld>
            <a:endParaRPr lang="en-US"/>
          </a:p>
        </p:txBody>
      </p:sp>
    </p:spTree>
    <p:extLst>
      <p:ext uri="{BB962C8B-B14F-4D97-AF65-F5344CB8AC3E}">
        <p14:creationId xmlns:p14="http://schemas.microsoft.com/office/powerpoint/2010/main" val="2358966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7B8642-4118-47D3-A5C2-3F83AF61628F}" type="slidenum">
              <a:rPr lang="en-US"/>
              <a:pPr/>
              <a:t>‹#›</a:t>
            </a:fld>
            <a:endParaRPr lang="en-US"/>
          </a:p>
        </p:txBody>
      </p:sp>
    </p:spTree>
    <p:extLst>
      <p:ext uri="{BB962C8B-B14F-4D97-AF65-F5344CB8AC3E}">
        <p14:creationId xmlns:p14="http://schemas.microsoft.com/office/powerpoint/2010/main" val="4120509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762E01-5369-4317-A993-F149BC03101C}" type="slidenum">
              <a:rPr lang="en-US"/>
              <a:pPr/>
              <a:t>‹#›</a:t>
            </a:fld>
            <a:endParaRPr lang="en-US"/>
          </a:p>
        </p:txBody>
      </p:sp>
    </p:spTree>
    <p:extLst>
      <p:ext uri="{BB962C8B-B14F-4D97-AF65-F5344CB8AC3E}">
        <p14:creationId xmlns:p14="http://schemas.microsoft.com/office/powerpoint/2010/main" val="4034328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967768" y="1219201"/>
            <a:ext cx="8716232" cy="1687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66036A-2CDF-4003-8AEB-9D0A1678319F}" type="slidenum">
              <a:rPr lang="en-US"/>
              <a:pPr/>
              <a:t>‹#›</a:t>
            </a:fld>
            <a:endParaRPr lang="en-US"/>
          </a:p>
        </p:txBody>
      </p:sp>
    </p:spTree>
    <p:extLst>
      <p:ext uri="{BB962C8B-B14F-4D97-AF65-F5344CB8AC3E}">
        <p14:creationId xmlns:p14="http://schemas.microsoft.com/office/powerpoint/2010/main" val="1794982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2906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8544" y="1"/>
            <a:ext cx="2622256" cy="2906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904428-6752-49C7-84D8-5C23A5E43EEF}" type="slidenum">
              <a:rPr lang="en-US"/>
              <a:pPr/>
              <a:t>‹#›</a:t>
            </a:fld>
            <a:endParaRPr lang="en-US"/>
          </a:p>
        </p:txBody>
      </p:sp>
    </p:spTree>
    <p:extLst>
      <p:ext uri="{BB962C8B-B14F-4D97-AF65-F5344CB8AC3E}">
        <p14:creationId xmlns:p14="http://schemas.microsoft.com/office/powerpoint/2010/main" val="3485725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1698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1698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9347200" y="6381750"/>
            <a:ext cx="2844800" cy="476250"/>
          </a:xfrm>
        </p:spPr>
        <p:txBody>
          <a:bodyPr/>
          <a:lstStyle>
            <a:lvl1pPr>
              <a:defRPr/>
            </a:lvl1pPr>
          </a:lstStyle>
          <a:p>
            <a:fld id="{006E5537-FBA1-48E3-99E9-32E9AB8F891E}" type="slidenum">
              <a:rPr lang="en-US"/>
              <a:pPr/>
              <a:t>‹#›</a:t>
            </a:fld>
            <a:endParaRPr lang="en-US"/>
          </a:p>
        </p:txBody>
      </p:sp>
    </p:spTree>
    <p:extLst>
      <p:ext uri="{BB962C8B-B14F-4D97-AF65-F5344CB8AC3E}">
        <p14:creationId xmlns:p14="http://schemas.microsoft.com/office/powerpoint/2010/main" val="312397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Table Placeholder 2"/>
          <p:cNvSpPr>
            <a:spLocks noGrp="1"/>
          </p:cNvSpPr>
          <p:nvPr>
            <p:ph type="tbl" idx="1"/>
          </p:nvPr>
        </p:nvSpPr>
        <p:spPr>
          <a:xfrm>
            <a:off x="508000" y="1219201"/>
            <a:ext cx="11176000" cy="369332"/>
          </a:xfrm>
        </p:spPr>
        <p:txBody>
          <a:bodyPr/>
          <a:lstStyle/>
          <a:p>
            <a:r>
              <a:rPr lang="en-US"/>
              <a:t>Click icon to add table</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9347200" y="6381750"/>
            <a:ext cx="2844800" cy="476250"/>
          </a:xfrm>
        </p:spPr>
        <p:txBody>
          <a:bodyPr/>
          <a:lstStyle>
            <a:lvl1pPr>
              <a:defRPr/>
            </a:lvl1pPr>
          </a:lstStyle>
          <a:p>
            <a:fld id="{2956A145-11CE-4478-B225-CDE8F4B51429}" type="slidenum">
              <a:rPr lang="en-US"/>
              <a:pPr/>
              <a:t>‹#›</a:t>
            </a:fld>
            <a:endParaRPr lang="en-US"/>
          </a:p>
        </p:txBody>
      </p:sp>
    </p:spTree>
    <p:extLst>
      <p:ext uri="{BB962C8B-B14F-4D97-AF65-F5344CB8AC3E}">
        <p14:creationId xmlns:p14="http://schemas.microsoft.com/office/powerpoint/2010/main" val="2880675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hart Placeholder 2"/>
          <p:cNvSpPr>
            <a:spLocks noGrp="1"/>
          </p:cNvSpPr>
          <p:nvPr>
            <p:ph type="chart" idx="1"/>
          </p:nvPr>
        </p:nvSpPr>
        <p:spPr>
          <a:xfrm>
            <a:off x="508000" y="1219201"/>
            <a:ext cx="11176000" cy="369332"/>
          </a:xfrm>
        </p:spPr>
        <p:txBody>
          <a:bodyPr/>
          <a:lstStyle/>
          <a:p>
            <a:r>
              <a:rPr lang="en-US"/>
              <a:t>Click icon to add chart</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9347200" y="6381750"/>
            <a:ext cx="2844800" cy="476250"/>
          </a:xfrm>
        </p:spPr>
        <p:txBody>
          <a:bodyPr/>
          <a:lstStyle>
            <a:lvl1pPr>
              <a:defRPr/>
            </a:lvl1pPr>
          </a:lstStyle>
          <a:p>
            <a:fld id="{76EF7344-CA45-496B-A5ED-EDD0E9624D2E}" type="slidenum">
              <a:rPr lang="en-US"/>
              <a:pPr/>
              <a:t>‹#›</a:t>
            </a:fld>
            <a:endParaRPr lang="en-US"/>
          </a:p>
        </p:txBody>
      </p:sp>
    </p:spTree>
    <p:extLst>
      <p:ext uri="{BB962C8B-B14F-4D97-AF65-F5344CB8AC3E}">
        <p14:creationId xmlns:p14="http://schemas.microsoft.com/office/powerpoint/2010/main" val="3417631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Text Placeholder 2"/>
          <p:cNvSpPr>
            <a:spLocks noGrp="1"/>
          </p:cNvSpPr>
          <p:nvPr>
            <p:ph type="body"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1698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1698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9347200" y="6381750"/>
            <a:ext cx="2844800" cy="476250"/>
          </a:xfrm>
        </p:spPr>
        <p:txBody>
          <a:bodyPr/>
          <a:lstStyle>
            <a:lvl1pPr>
              <a:defRPr/>
            </a:lvl1pPr>
          </a:lstStyle>
          <a:p>
            <a:fld id="{F1AD8E8D-9C31-4112-BBD3-3BD2BD44E583}" type="slidenum">
              <a:rPr lang="en-US"/>
              <a:pPr/>
              <a:t>‹#›</a:t>
            </a:fld>
            <a:endParaRPr lang="en-US"/>
          </a:p>
        </p:txBody>
      </p:sp>
    </p:spTree>
    <p:extLst>
      <p:ext uri="{BB962C8B-B14F-4D97-AF65-F5344CB8AC3E}">
        <p14:creationId xmlns:p14="http://schemas.microsoft.com/office/powerpoint/2010/main" val="135147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41888" y="6064640"/>
            <a:ext cx="1480705" cy="274320"/>
          </a:xfrm>
        </p:spPr>
        <p:txBody>
          <a:bodyPr/>
          <a:lstStyle/>
          <a:p>
            <a:fld id="{A79A3335-6331-4872-A8B7-ECD55539F4D0}"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650993" y="6374999"/>
            <a:ext cx="1371600" cy="274320"/>
          </a:xfrm>
        </p:spPr>
        <p:txBody>
          <a:bodyPr/>
          <a:lstStyle/>
          <a:p>
            <a:fld id="{A7F8E3F6-DE14-48B2-B2BC-6FABA9630FB8}"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3662" y="6064640"/>
            <a:ext cx="2365729" cy="731691"/>
          </a:xfrm>
          <a:prstGeom prst="rect">
            <a:avLst/>
          </a:prstGeom>
        </p:spPr>
      </p:pic>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8" name="Picture 7">
            <a:extLst>
              <a:ext uri="{FF2B5EF4-FFF2-40B4-BE49-F238E27FC236}">
                <a16:creationId xmlns:a16="http://schemas.microsoft.com/office/drawing/2014/main" id="{C2795BB3-BE13-4E64-A4B1-745DBF11B6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3878" y="6017410"/>
            <a:ext cx="2709961" cy="840590"/>
          </a:xfrm>
          <a:prstGeom prst="rect">
            <a:avLst/>
          </a:prstGeom>
        </p:spPr>
      </p:pic>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603010" y="6090920"/>
            <a:ext cx="1480705" cy="274320"/>
          </a:xfrm>
        </p:spPr>
        <p:txBody>
          <a:bodyPr/>
          <a:lstStyle/>
          <a:p>
            <a:fld id="{A79A3335-6331-4872-A8B7-ECD55539F4D0}"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12115" y="6365240"/>
            <a:ext cx="1371600" cy="274320"/>
          </a:xfrm>
        </p:spPr>
        <p:txBody>
          <a:bodyPr/>
          <a:lstStyle/>
          <a:p>
            <a:fld id="{A7F8E3F6-DE14-48B2-B2BC-6FABA9630FB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46386" y="6028392"/>
            <a:ext cx="2365729" cy="731691"/>
          </a:xfrm>
          <a:prstGeom prst="rect">
            <a:avLst/>
          </a:prstGeom>
        </p:spPr>
      </p:pic>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3/12/2019</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2192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08000" y="1219201"/>
            <a:ext cx="11176000"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fontAlgn="base">
              <a:spcBef>
                <a:spcPct val="0"/>
              </a:spcBef>
              <a:spcAft>
                <a:spcPct val="0"/>
              </a:spcAft>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fontAlgn="base">
              <a:spcBef>
                <a:spcPct val="0"/>
              </a:spcBef>
              <a:spcAft>
                <a:spcPct val="0"/>
              </a:spcAft>
            </a:pPr>
            <a:endParaRPr lang="en-US"/>
          </a:p>
        </p:txBody>
      </p:sp>
      <p:sp>
        <p:nvSpPr>
          <p:cNvPr id="1030" name="Rectangle 6"/>
          <p:cNvSpPr>
            <a:spLocks noGrp="1" noChangeArrowheads="1"/>
          </p:cNvSpPr>
          <p:nvPr>
            <p:ph type="sldNum" sz="quarter" idx="4"/>
          </p:nvPr>
        </p:nvSpPr>
        <p:spPr bwMode="auto">
          <a:xfrm>
            <a:off x="9347200" y="638175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fontAlgn="base">
              <a:spcBef>
                <a:spcPct val="0"/>
              </a:spcBef>
              <a:spcAft>
                <a:spcPct val="0"/>
              </a:spcAft>
            </a:pPr>
            <a:fld id="{D35120CC-3932-41E2-9E14-AEF392C26DA2}"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9270460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rtl="0" eaLnBrk="1" fontAlgn="base" hangingPunct="1">
        <a:spcBef>
          <a:spcPct val="0"/>
        </a:spcBef>
        <a:spcAft>
          <a:spcPct val="0"/>
        </a:spcAft>
        <a:defRPr sz="2800" b="1">
          <a:solidFill>
            <a:srgbClr val="000000"/>
          </a:solidFill>
          <a:latin typeface="+mn-lt"/>
          <a:ea typeface="+mj-ea"/>
          <a:cs typeface="+mj-cs"/>
        </a:defRPr>
      </a:lvl1pPr>
      <a:lvl2pPr algn="ctr" rtl="0" eaLnBrk="1" fontAlgn="base" hangingPunct="1">
        <a:spcBef>
          <a:spcPct val="0"/>
        </a:spcBef>
        <a:spcAft>
          <a:spcPct val="0"/>
        </a:spcAft>
        <a:defRPr sz="2800">
          <a:solidFill>
            <a:schemeClr val="tx2"/>
          </a:solidFill>
          <a:latin typeface="Arial Black" pitchFamily="34" charset="0"/>
        </a:defRPr>
      </a:lvl2pPr>
      <a:lvl3pPr algn="ctr" rtl="0" eaLnBrk="1" fontAlgn="base" hangingPunct="1">
        <a:spcBef>
          <a:spcPct val="0"/>
        </a:spcBef>
        <a:spcAft>
          <a:spcPct val="0"/>
        </a:spcAft>
        <a:defRPr sz="2800">
          <a:solidFill>
            <a:schemeClr val="tx2"/>
          </a:solidFill>
          <a:latin typeface="Arial Black" pitchFamily="34" charset="0"/>
        </a:defRPr>
      </a:lvl3pPr>
      <a:lvl4pPr algn="ctr" rtl="0" eaLnBrk="1" fontAlgn="base" hangingPunct="1">
        <a:spcBef>
          <a:spcPct val="0"/>
        </a:spcBef>
        <a:spcAft>
          <a:spcPct val="0"/>
        </a:spcAft>
        <a:defRPr sz="2800">
          <a:solidFill>
            <a:schemeClr val="tx2"/>
          </a:solidFill>
          <a:latin typeface="Arial Black" pitchFamily="34" charset="0"/>
        </a:defRPr>
      </a:lvl4pPr>
      <a:lvl5pPr algn="ctr" rtl="0" eaLnBrk="1" fontAlgn="base" hangingPunct="1">
        <a:spcBef>
          <a:spcPct val="0"/>
        </a:spcBef>
        <a:spcAft>
          <a:spcPct val="0"/>
        </a:spcAft>
        <a:defRPr sz="2800">
          <a:solidFill>
            <a:schemeClr val="tx2"/>
          </a:solidFill>
          <a:latin typeface="Arial Black" pitchFamily="34" charset="0"/>
        </a:defRPr>
      </a:lvl5pPr>
      <a:lvl6pPr marL="457200" algn="ctr" rtl="0" eaLnBrk="1" fontAlgn="base" hangingPunct="1">
        <a:spcBef>
          <a:spcPct val="0"/>
        </a:spcBef>
        <a:spcAft>
          <a:spcPct val="0"/>
        </a:spcAft>
        <a:defRPr sz="2800">
          <a:solidFill>
            <a:schemeClr val="tx2"/>
          </a:solidFill>
          <a:latin typeface="Arial Black" pitchFamily="34" charset="0"/>
        </a:defRPr>
      </a:lvl6pPr>
      <a:lvl7pPr marL="914400" algn="ctr" rtl="0" eaLnBrk="1" fontAlgn="base" hangingPunct="1">
        <a:spcBef>
          <a:spcPct val="0"/>
        </a:spcBef>
        <a:spcAft>
          <a:spcPct val="0"/>
        </a:spcAft>
        <a:defRPr sz="2800">
          <a:solidFill>
            <a:schemeClr val="tx2"/>
          </a:solidFill>
          <a:latin typeface="Arial Black" pitchFamily="34" charset="0"/>
        </a:defRPr>
      </a:lvl7pPr>
      <a:lvl8pPr marL="1371600" algn="ctr" rtl="0" eaLnBrk="1" fontAlgn="base" hangingPunct="1">
        <a:spcBef>
          <a:spcPct val="0"/>
        </a:spcBef>
        <a:spcAft>
          <a:spcPct val="0"/>
        </a:spcAft>
        <a:defRPr sz="2800">
          <a:solidFill>
            <a:schemeClr val="tx2"/>
          </a:solidFill>
          <a:latin typeface="Arial Black" pitchFamily="34" charset="0"/>
        </a:defRPr>
      </a:lvl8pPr>
      <a:lvl9pPr marL="1828800" algn="ctr" rtl="0" eaLnBrk="1" fontAlgn="base" hangingPunct="1">
        <a:spcBef>
          <a:spcPct val="0"/>
        </a:spcBef>
        <a:spcAft>
          <a:spcPct val="0"/>
        </a:spcAft>
        <a:defRPr sz="28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b="1">
          <a:solidFill>
            <a:srgbClr val="000000"/>
          </a:solidFill>
          <a:latin typeface="+mn-lt"/>
          <a:ea typeface="+mn-ea"/>
          <a:cs typeface="+mn-cs"/>
        </a:defRPr>
      </a:lvl1pPr>
      <a:lvl2pPr marL="742950" indent="-285750" algn="l" rtl="0" eaLnBrk="1" fontAlgn="base" hangingPunct="1">
        <a:spcBef>
          <a:spcPct val="20000"/>
        </a:spcBef>
        <a:spcAft>
          <a:spcPct val="0"/>
        </a:spcAft>
        <a:buChar char="–"/>
        <a:defRPr b="1">
          <a:solidFill>
            <a:srgbClr val="000000"/>
          </a:solidFill>
          <a:latin typeface="+mn-lt"/>
        </a:defRPr>
      </a:lvl2pPr>
      <a:lvl3pPr marL="1143000" indent="-228600" algn="l" rtl="0" eaLnBrk="1" fontAlgn="base" hangingPunct="1">
        <a:spcBef>
          <a:spcPct val="20000"/>
        </a:spcBef>
        <a:spcAft>
          <a:spcPct val="0"/>
        </a:spcAft>
        <a:buFont typeface="Arial" charset="0"/>
        <a:buChar char="▪"/>
        <a:defRPr b="1">
          <a:solidFill>
            <a:srgbClr val="000000"/>
          </a:solidFill>
          <a:latin typeface="+mn-lt"/>
        </a:defRPr>
      </a:lvl3pPr>
      <a:lvl4pPr marL="1600200" indent="-228600" algn="l" rtl="0" eaLnBrk="1" fontAlgn="base" hangingPunct="1">
        <a:spcBef>
          <a:spcPct val="20000"/>
        </a:spcBef>
        <a:spcAft>
          <a:spcPct val="0"/>
        </a:spcAft>
        <a:buFont typeface="Arial" charset="0"/>
        <a:buChar char="-"/>
        <a:defRPr b="1">
          <a:solidFill>
            <a:srgbClr val="000000"/>
          </a:solidFill>
          <a:latin typeface="+mn-lt"/>
        </a:defRPr>
      </a:lvl4pPr>
      <a:lvl5pPr marL="2057400" indent="-228600" algn="l" rtl="0" eaLnBrk="1" fontAlgn="base" hangingPunct="1">
        <a:spcBef>
          <a:spcPct val="20000"/>
        </a:spcBef>
        <a:spcAft>
          <a:spcPct val="0"/>
        </a:spcAft>
        <a:buChar char="»"/>
        <a:defRPr b="1">
          <a:solidFill>
            <a:srgbClr val="000000"/>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37CA-819F-4F3C-82DC-B1163E7BFCAE}"/>
              </a:ext>
            </a:extLst>
          </p:cNvPr>
          <p:cNvSpPr>
            <a:spLocks noGrp="1"/>
          </p:cNvSpPr>
          <p:nvPr>
            <p:ph type="title"/>
          </p:nvPr>
        </p:nvSpPr>
        <p:spPr/>
        <p:txBody>
          <a:bodyPr>
            <a:normAutofit fontScale="90000"/>
          </a:bodyPr>
          <a:lstStyle/>
          <a:p>
            <a:r>
              <a:rPr lang="en-US" dirty="0"/>
              <a:t>Healthy North Carolina 2030 Community Input Session</a:t>
            </a:r>
          </a:p>
        </p:txBody>
      </p:sp>
      <p:sp>
        <p:nvSpPr>
          <p:cNvPr id="3" name="Content Placeholder 2">
            <a:extLst>
              <a:ext uri="{FF2B5EF4-FFF2-40B4-BE49-F238E27FC236}">
                <a16:creationId xmlns:a16="http://schemas.microsoft.com/office/drawing/2014/main" id="{C79E1E03-0DEE-4AB0-A21B-595454D121A6}"/>
              </a:ext>
            </a:extLst>
          </p:cNvPr>
          <p:cNvSpPr>
            <a:spLocks noGrp="1"/>
          </p:cNvSpPr>
          <p:nvPr>
            <p:ph idx="1"/>
          </p:nvPr>
        </p:nvSpPr>
        <p:spPr/>
        <p:txBody>
          <a:bodyPr/>
          <a:lstStyle/>
          <a:p>
            <a:pPr marL="0" indent="0">
              <a:buNone/>
            </a:pPr>
            <a:r>
              <a:rPr lang="en-US" sz="4000" dirty="0"/>
              <a:t>Welcome!</a:t>
            </a:r>
          </a:p>
          <a:p>
            <a:r>
              <a:rPr lang="en-US" dirty="0"/>
              <a:t>Help yourself to food.</a:t>
            </a:r>
          </a:p>
          <a:p>
            <a:r>
              <a:rPr lang="en-US" dirty="0" err="1"/>
              <a:t>Wifi</a:t>
            </a:r>
            <a:r>
              <a:rPr lang="en-US" dirty="0"/>
              <a:t> – </a:t>
            </a:r>
          </a:p>
          <a:p>
            <a:r>
              <a:rPr lang="en-US" dirty="0"/>
              <a:t>Bathrooms - </a:t>
            </a:r>
          </a:p>
        </p:txBody>
      </p:sp>
    </p:spTree>
    <p:extLst>
      <p:ext uri="{BB962C8B-B14F-4D97-AF65-F5344CB8AC3E}">
        <p14:creationId xmlns:p14="http://schemas.microsoft.com/office/powerpoint/2010/main" val="30259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3351" y="278503"/>
            <a:ext cx="11915774" cy="1036850"/>
          </a:xfrm>
        </p:spPr>
        <p:txBody>
          <a:bodyPr>
            <a:noAutofit/>
          </a:bodyPr>
          <a:lstStyle/>
          <a:p>
            <a:r>
              <a:rPr lang="en-US" sz="4000" dirty="0">
                <a:latin typeface="Gadugi" panose="020B0502040204020203" pitchFamily="34" charset="0"/>
                <a:ea typeface="Gadugi" panose="020B0502040204020203" pitchFamily="34" charset="0"/>
              </a:rPr>
              <a:t>Healthy North Carolina 2030 Task Force Timeline</a:t>
            </a:r>
          </a:p>
        </p:txBody>
      </p:sp>
      <p:sp>
        <p:nvSpPr>
          <p:cNvPr id="4" name="TextBox 3">
            <a:extLst>
              <a:ext uri="{FF2B5EF4-FFF2-40B4-BE49-F238E27FC236}">
                <a16:creationId xmlns:a16="http://schemas.microsoft.com/office/drawing/2014/main" id="{49375D10-082B-4EEB-8E4C-74C8E389D820}"/>
              </a:ext>
            </a:extLst>
          </p:cNvPr>
          <p:cNvSpPr txBox="1"/>
          <p:nvPr/>
        </p:nvSpPr>
        <p:spPr>
          <a:xfrm>
            <a:off x="1932649" y="1587062"/>
            <a:ext cx="866178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January 2019: 1</a:t>
            </a:r>
            <a:r>
              <a:rPr kumimoji="0" lang="en-US" sz="1800" b="0" i="0" u="none" strike="noStrike" kern="1200" cap="none" spc="0" normalizeH="0" baseline="30000" noProof="0" dirty="0">
                <a:ln>
                  <a:noFill/>
                </a:ln>
                <a:solidFill>
                  <a:srgbClr val="002485"/>
                </a:solidFill>
                <a:effectLst/>
                <a:uLnTx/>
                <a:uFillTx/>
                <a:latin typeface="Cambria" panose="02040503050406030204"/>
                <a:ea typeface="+mn-ea"/>
                <a:cs typeface="+mn-cs"/>
              </a:rPr>
              <a:t>st</a:t>
            </a: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 Task Force Meeting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February: Work Groups - 1</a:t>
            </a:r>
            <a:r>
              <a:rPr kumimoji="0" lang="en-US" sz="1800" b="0" i="0" u="none" strike="noStrike" kern="1200" cap="none" spc="0" normalizeH="0" baseline="30000" noProof="0" dirty="0">
                <a:ln>
                  <a:noFill/>
                </a:ln>
                <a:solidFill>
                  <a:srgbClr val="002485"/>
                </a:solidFill>
                <a:effectLst/>
                <a:uLnTx/>
                <a:uFillTx/>
                <a:latin typeface="Cambria" panose="02040503050406030204"/>
                <a:ea typeface="+mn-ea"/>
                <a:cs typeface="+mn-cs"/>
              </a:rPr>
              <a:t>st</a:t>
            </a: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 Meeting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Narrow set of potential indicators for each topic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February-April: Community Input Sessions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Rank indicators for each topic</a:t>
            </a:r>
          </a:p>
          <a:p>
            <a:pPr lvl="0">
              <a:defRPr/>
            </a:pPr>
            <a:r>
              <a:rPr lang="en-US" dirty="0">
                <a:solidFill>
                  <a:srgbClr val="002485"/>
                </a:solidFill>
              </a:rPr>
              <a:t>March: 2</a:t>
            </a:r>
            <a:r>
              <a:rPr lang="en-US" baseline="30000" dirty="0">
                <a:solidFill>
                  <a:srgbClr val="002485"/>
                </a:solidFill>
              </a:rPr>
              <a:t>nd</a:t>
            </a:r>
            <a:r>
              <a:rPr lang="en-US" dirty="0">
                <a:solidFill>
                  <a:srgbClr val="002485"/>
                </a:solidFill>
              </a:rPr>
              <a:t> Task Force Meeting</a:t>
            </a:r>
          </a:p>
          <a:p>
            <a:pPr marL="742950" lvl="1" indent="-285750">
              <a:buFont typeface="Arial" panose="020B0604020202020204" pitchFamily="34" charset="0"/>
              <a:buChar char="•"/>
              <a:defRPr/>
            </a:pPr>
            <a:r>
              <a:rPr lang="en-US" dirty="0">
                <a:solidFill>
                  <a:srgbClr val="002485"/>
                </a:solidFill>
              </a:rPr>
              <a:t>Select 3 health outcome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May: Work Groups - 2</a:t>
            </a:r>
            <a:r>
              <a:rPr kumimoji="0" lang="en-US" sz="1800" b="0" i="0" u="none" strike="noStrike" kern="1200" cap="none" spc="0" normalizeH="0" baseline="30000" noProof="0" dirty="0">
                <a:ln>
                  <a:noFill/>
                </a:ln>
                <a:solidFill>
                  <a:srgbClr val="002485"/>
                </a:solidFill>
                <a:effectLst/>
                <a:uLnTx/>
                <a:uFillTx/>
                <a:latin typeface="Cambria" panose="02040503050406030204"/>
                <a:ea typeface="+mn-ea"/>
                <a:cs typeface="+mn-cs"/>
              </a:rPr>
              <a:t>nd</a:t>
            </a: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 Meeting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Use community input to recommend final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June: 3</a:t>
            </a:r>
            <a:r>
              <a:rPr kumimoji="0" lang="en-US" sz="1800" b="0" i="0" u="none" strike="noStrike" kern="1200" cap="none" spc="0" normalizeH="0" baseline="30000" noProof="0" dirty="0">
                <a:ln>
                  <a:noFill/>
                </a:ln>
                <a:solidFill>
                  <a:srgbClr val="002485"/>
                </a:solidFill>
                <a:effectLst/>
                <a:uLnTx/>
                <a:uFillTx/>
                <a:latin typeface="Cambria" panose="02040503050406030204"/>
                <a:ea typeface="+mn-ea"/>
                <a:cs typeface="+mn-cs"/>
              </a:rPr>
              <a:t>rd</a:t>
            </a: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 Task Force Meeting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Set targets for 3 health outcome indicators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Review list of indicators recommended by Work Groups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July: Work Groups - 3</a:t>
            </a:r>
            <a:r>
              <a:rPr kumimoji="0" lang="en-US" sz="1800" b="0" i="0" u="none" strike="noStrike" kern="1200" cap="none" spc="0" normalizeH="0" baseline="30000" noProof="0" dirty="0">
                <a:ln>
                  <a:noFill/>
                </a:ln>
                <a:solidFill>
                  <a:srgbClr val="002485"/>
                </a:solidFill>
                <a:effectLst/>
                <a:uLnTx/>
                <a:uFillTx/>
                <a:latin typeface="Cambria" panose="02040503050406030204"/>
                <a:ea typeface="+mn-ea"/>
                <a:cs typeface="+mn-cs"/>
              </a:rPr>
              <a:t>rd</a:t>
            </a: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 Meeting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Set targets for selected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August: 4</a:t>
            </a:r>
            <a:r>
              <a:rPr kumimoji="0" lang="en-US" sz="1800" b="0" i="0" u="none" strike="noStrike" kern="1200" cap="none" spc="0" normalizeH="0" baseline="30000" noProof="0" dirty="0">
                <a:ln>
                  <a:noFill/>
                </a:ln>
                <a:solidFill>
                  <a:srgbClr val="002485"/>
                </a:solidFill>
                <a:effectLst/>
                <a:uLnTx/>
                <a:uFillTx/>
                <a:latin typeface="Cambria" panose="02040503050406030204"/>
                <a:ea typeface="+mn-ea"/>
                <a:cs typeface="+mn-cs"/>
              </a:rPr>
              <a:t>th</a:t>
            </a: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 Task Force Meeting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Review all indicators and HNC 2030 report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January 2020: Present HNC 2030 at North Carolina Public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485"/>
                </a:solidFill>
                <a:effectLst/>
                <a:uLnTx/>
                <a:uFillTx/>
                <a:latin typeface="Cambria" panose="02040503050406030204"/>
                <a:ea typeface="+mn-ea"/>
                <a:cs typeface="+mn-cs"/>
              </a:rPr>
              <a:t>	          Health Leaders' Conference</a:t>
            </a:r>
          </a:p>
        </p:txBody>
      </p:sp>
      <p:sp>
        <p:nvSpPr>
          <p:cNvPr id="2" name="Rectangle 1">
            <a:extLst>
              <a:ext uri="{FF2B5EF4-FFF2-40B4-BE49-F238E27FC236}">
                <a16:creationId xmlns:a16="http://schemas.microsoft.com/office/drawing/2014/main" id="{38A577C7-2F9D-4A2C-A838-60BEF988C291}"/>
              </a:ext>
            </a:extLst>
          </p:cNvPr>
          <p:cNvSpPr/>
          <p:nvPr/>
        </p:nvSpPr>
        <p:spPr>
          <a:xfrm>
            <a:off x="1597570" y="2447925"/>
            <a:ext cx="5793829" cy="5810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1076CF-28C4-4BDD-BE7E-B41F99F85FDD}"/>
              </a:ext>
            </a:extLst>
          </p:cNvPr>
          <p:cNvSpPr/>
          <p:nvPr/>
        </p:nvSpPr>
        <p:spPr>
          <a:xfrm>
            <a:off x="8229600" y="1918983"/>
            <a:ext cx="3267075" cy="1805292"/>
          </a:xfrm>
          <a:prstGeom prst="rect">
            <a:avLst/>
          </a:prstGeom>
          <a:effectLst>
            <a:glow rad="1524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Community input goes to the work groups and task force for consideration and final indicator selection.</a:t>
            </a:r>
          </a:p>
        </p:txBody>
      </p:sp>
    </p:spTree>
    <p:extLst>
      <p:ext uri="{BB962C8B-B14F-4D97-AF65-F5344CB8AC3E}">
        <p14:creationId xmlns:p14="http://schemas.microsoft.com/office/powerpoint/2010/main" val="195310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2CDFDFF7-A7B7-4740-A532-AF481546EE98}"/>
              </a:ext>
            </a:extLst>
          </p:cNvPr>
          <p:cNvGrpSpPr/>
          <p:nvPr/>
        </p:nvGrpSpPr>
        <p:grpSpPr>
          <a:xfrm>
            <a:off x="164893" y="164892"/>
            <a:ext cx="11617377" cy="6564951"/>
            <a:chOff x="0" y="0"/>
            <a:chExt cx="9471660" cy="4323715"/>
          </a:xfrm>
        </p:grpSpPr>
        <p:pic>
          <p:nvPicPr>
            <p:cNvPr id="56" name="Picture 55">
              <a:extLst>
                <a:ext uri="{FF2B5EF4-FFF2-40B4-BE49-F238E27FC236}">
                  <a16:creationId xmlns:a16="http://schemas.microsoft.com/office/drawing/2014/main" id="{2C0DD657-ECB4-4C34-A2F4-F49975D25B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513"/>
            <a:stretch/>
          </p:blipFill>
          <p:spPr bwMode="auto">
            <a:xfrm>
              <a:off x="381000" y="0"/>
              <a:ext cx="9090660" cy="4323715"/>
            </a:xfrm>
            <a:prstGeom prst="rect">
              <a:avLst/>
            </a:prstGeom>
            <a:ln>
              <a:noFill/>
            </a:ln>
            <a:extLst>
              <a:ext uri="{53640926-AAD7-44D8-BBD7-CCE9431645EC}">
                <a14:shadowObscured xmlns:a14="http://schemas.microsoft.com/office/drawing/2010/main"/>
              </a:ext>
            </a:extLst>
          </p:spPr>
        </p:pic>
        <p:sp>
          <p:nvSpPr>
            <p:cNvPr id="57" name="Text Box 2">
              <a:extLst>
                <a:ext uri="{FF2B5EF4-FFF2-40B4-BE49-F238E27FC236}">
                  <a16:creationId xmlns:a16="http://schemas.microsoft.com/office/drawing/2014/main" id="{319E0AA7-86D0-4A26-988D-D407DCA005D9}"/>
                </a:ext>
              </a:extLst>
            </p:cNvPr>
            <p:cNvSpPr txBox="1">
              <a:spLocks noChangeArrowheads="1"/>
            </p:cNvSpPr>
            <p:nvPr/>
          </p:nvSpPr>
          <p:spPr bwMode="auto">
            <a:xfrm>
              <a:off x="7229475" y="692073"/>
              <a:ext cx="1995279" cy="534210"/>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Eastern AHEC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Health ENC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February 27</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12:45-3:15pm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 Box 2">
              <a:extLst>
                <a:ext uri="{FF2B5EF4-FFF2-40B4-BE49-F238E27FC236}">
                  <a16:creationId xmlns:a16="http://schemas.microsoft.com/office/drawing/2014/main" id="{B7557963-9E22-4B68-8CD8-A658E0DDC167}"/>
                </a:ext>
              </a:extLst>
            </p:cNvPr>
            <p:cNvSpPr txBox="1">
              <a:spLocks noChangeArrowheads="1"/>
            </p:cNvSpPr>
            <p:nvPr/>
          </p:nvSpPr>
          <p:spPr bwMode="auto">
            <a:xfrm>
              <a:off x="5334000" y="561104"/>
              <a:ext cx="1691416" cy="500070"/>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Perry Memorial Library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Henderson, NC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March 5</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5:00-7:30pm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 Box 2">
              <a:extLst>
                <a:ext uri="{FF2B5EF4-FFF2-40B4-BE49-F238E27FC236}">
                  <a16:creationId xmlns:a16="http://schemas.microsoft.com/office/drawing/2014/main" id="{16FACC80-CEE9-475A-AE84-CF6F62C2776C}"/>
                </a:ext>
              </a:extLst>
            </p:cNvPr>
            <p:cNvSpPr txBox="1">
              <a:spLocks noChangeArrowheads="1"/>
            </p:cNvSpPr>
            <p:nvPr/>
          </p:nvSpPr>
          <p:spPr bwMode="auto">
            <a:xfrm>
              <a:off x="3571875" y="647334"/>
              <a:ext cx="1627040" cy="356201"/>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GTCC – East Campus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April 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5:00-7:30pm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a:extLst>
                <a:ext uri="{FF2B5EF4-FFF2-40B4-BE49-F238E27FC236}">
                  <a16:creationId xmlns:a16="http://schemas.microsoft.com/office/drawing/2014/main" id="{47894B4A-BEF0-4FA1-A423-817552A0F90C}"/>
                </a:ext>
              </a:extLst>
            </p:cNvPr>
            <p:cNvSpPr txBox="1">
              <a:spLocks noChangeArrowheads="1"/>
            </p:cNvSpPr>
            <p:nvPr/>
          </p:nvSpPr>
          <p:spPr bwMode="auto">
            <a:xfrm>
              <a:off x="1838325" y="945302"/>
              <a:ext cx="1615808" cy="348333"/>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Marion Senior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April 9</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1:30-4:00pm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Arrow Connector 60">
              <a:extLst>
                <a:ext uri="{FF2B5EF4-FFF2-40B4-BE49-F238E27FC236}">
                  <a16:creationId xmlns:a16="http://schemas.microsoft.com/office/drawing/2014/main" id="{DF824171-9D12-483F-A34E-F6CE1FB09FA9}"/>
                </a:ext>
              </a:extLst>
            </p:cNvPr>
            <p:cNvCxnSpPr/>
            <p:nvPr/>
          </p:nvCxnSpPr>
          <p:spPr>
            <a:xfrm flipV="1">
              <a:off x="7381875" y="1257300"/>
              <a:ext cx="362151" cy="1011989"/>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52CABD9-C22E-4856-8A5F-52B3082DDFEC}"/>
                </a:ext>
              </a:extLst>
            </p:cNvPr>
            <p:cNvCxnSpPr/>
            <p:nvPr/>
          </p:nvCxnSpPr>
          <p:spPr>
            <a:xfrm flipH="1" flipV="1">
              <a:off x="3895725" y="1038225"/>
              <a:ext cx="1150216" cy="762776"/>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9EF16F4-569F-4AB0-9E47-EC5A2C0FFB7E}"/>
                </a:ext>
              </a:extLst>
            </p:cNvPr>
            <p:cNvCxnSpPr/>
            <p:nvPr/>
          </p:nvCxnSpPr>
          <p:spPr>
            <a:xfrm flipH="1" flipV="1">
              <a:off x="6029325" y="1114425"/>
              <a:ext cx="278578" cy="605463"/>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 Box 2">
              <a:extLst>
                <a:ext uri="{FF2B5EF4-FFF2-40B4-BE49-F238E27FC236}">
                  <a16:creationId xmlns:a16="http://schemas.microsoft.com/office/drawing/2014/main" id="{67E3129A-09CB-49FF-9FF9-0D751D4CBB68}"/>
                </a:ext>
              </a:extLst>
            </p:cNvPr>
            <p:cNvSpPr txBox="1">
              <a:spLocks noChangeArrowheads="1"/>
            </p:cNvSpPr>
            <p:nvPr/>
          </p:nvSpPr>
          <p:spPr bwMode="auto">
            <a:xfrm>
              <a:off x="0" y="1453432"/>
              <a:ext cx="1704975" cy="344300"/>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Cherokee Indian Hospital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April 9</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8:00-10:00am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5" name="Straight Arrow Connector 64">
              <a:extLst>
                <a:ext uri="{FF2B5EF4-FFF2-40B4-BE49-F238E27FC236}">
                  <a16:creationId xmlns:a16="http://schemas.microsoft.com/office/drawing/2014/main" id="{762C94D6-D801-4A7F-AF97-ED9069B4034D}"/>
                </a:ext>
              </a:extLst>
            </p:cNvPr>
            <p:cNvCxnSpPr/>
            <p:nvPr/>
          </p:nvCxnSpPr>
          <p:spPr>
            <a:xfrm flipH="1" flipV="1">
              <a:off x="2133600" y="1343025"/>
              <a:ext cx="650014" cy="947658"/>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6" name="Graphic 19" descr="Marker">
              <a:extLst>
                <a:ext uri="{FF2B5EF4-FFF2-40B4-BE49-F238E27FC236}">
                  <a16:creationId xmlns:a16="http://schemas.microsoft.com/office/drawing/2014/main" id="{3ADBBCF7-2A48-4B4A-9569-A3AC035B3E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3625" y="1533525"/>
              <a:ext cx="304800" cy="266065"/>
            </a:xfrm>
            <a:prstGeom prst="rect">
              <a:avLst/>
            </a:prstGeom>
            <a:effectLst>
              <a:outerShdw blurRad="50800" dist="38100" dir="2700000" algn="tl" rotWithShape="0">
                <a:prstClr val="black">
                  <a:alpha val="40000"/>
                </a:prstClr>
              </a:outerShdw>
            </a:effectLst>
          </p:spPr>
        </p:pic>
        <p:cxnSp>
          <p:nvCxnSpPr>
            <p:cNvPr id="67" name="Straight Arrow Connector 66">
              <a:extLst>
                <a:ext uri="{FF2B5EF4-FFF2-40B4-BE49-F238E27FC236}">
                  <a16:creationId xmlns:a16="http://schemas.microsoft.com/office/drawing/2014/main" id="{0BB33156-BEF1-4D97-B6BF-957BB1805722}"/>
                </a:ext>
              </a:extLst>
            </p:cNvPr>
            <p:cNvCxnSpPr/>
            <p:nvPr/>
          </p:nvCxnSpPr>
          <p:spPr>
            <a:xfrm flipH="1" flipV="1">
              <a:off x="619125" y="1828800"/>
              <a:ext cx="835733" cy="616275"/>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8" name="Graphic 14" descr="Marker">
              <a:extLst>
                <a:ext uri="{FF2B5EF4-FFF2-40B4-BE49-F238E27FC236}">
                  <a16:creationId xmlns:a16="http://schemas.microsoft.com/office/drawing/2014/main" id="{CA3F38C6-F1B0-46DA-B8B2-4C2CE41619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6325" y="1609725"/>
              <a:ext cx="304800" cy="266065"/>
            </a:xfrm>
            <a:prstGeom prst="rect">
              <a:avLst/>
            </a:prstGeom>
            <a:effectLst>
              <a:outerShdw blurRad="50800" dist="38100" dir="2700000" algn="tl" rotWithShape="0">
                <a:prstClr val="black">
                  <a:alpha val="40000"/>
                </a:prstClr>
              </a:outerShdw>
            </a:effectLst>
          </p:spPr>
        </p:pic>
        <p:pic>
          <p:nvPicPr>
            <p:cNvPr id="69" name="Graphic 17" descr="Marker">
              <a:extLst>
                <a:ext uri="{FF2B5EF4-FFF2-40B4-BE49-F238E27FC236}">
                  <a16:creationId xmlns:a16="http://schemas.microsoft.com/office/drawing/2014/main" id="{9114CA2E-86DE-4D29-869C-77D7A36662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9475" y="2076450"/>
              <a:ext cx="304800" cy="266065"/>
            </a:xfrm>
            <a:prstGeom prst="rect">
              <a:avLst/>
            </a:prstGeom>
            <a:effectLst>
              <a:outerShdw blurRad="50800" dist="38100" dir="2700000" algn="tl" rotWithShape="0">
                <a:prstClr val="black">
                  <a:alpha val="40000"/>
                </a:prstClr>
              </a:outerShdw>
            </a:effectLst>
          </p:spPr>
        </p:pic>
        <p:pic>
          <p:nvPicPr>
            <p:cNvPr id="70" name="Graphic 18" descr="Marker">
              <a:extLst>
                <a:ext uri="{FF2B5EF4-FFF2-40B4-BE49-F238E27FC236}">
                  <a16:creationId xmlns:a16="http://schemas.microsoft.com/office/drawing/2014/main" id="{100B161E-9AA0-4F1A-A98F-B70EE1C6E0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9375" y="2076450"/>
              <a:ext cx="304800" cy="266065"/>
            </a:xfrm>
            <a:prstGeom prst="rect">
              <a:avLst/>
            </a:prstGeom>
            <a:effectLst>
              <a:outerShdw blurRad="50800" dist="38100" dir="2700000" algn="tl" rotWithShape="0">
                <a:prstClr val="black">
                  <a:alpha val="40000"/>
                </a:prstClr>
              </a:outerShdw>
            </a:effectLst>
          </p:spPr>
        </p:pic>
        <p:pic>
          <p:nvPicPr>
            <p:cNvPr id="71" name="Graphic 13" descr="Marker">
              <a:extLst>
                <a:ext uri="{FF2B5EF4-FFF2-40B4-BE49-F238E27FC236}">
                  <a16:creationId xmlns:a16="http://schemas.microsoft.com/office/drawing/2014/main" id="{885644E1-DFE8-443E-9694-A9D0536812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5875" y="2238375"/>
              <a:ext cx="304800" cy="266065"/>
            </a:xfrm>
            <a:prstGeom prst="rect">
              <a:avLst/>
            </a:prstGeom>
            <a:effectLst>
              <a:outerShdw blurRad="50800" dist="38100" dir="2700000" algn="tl" rotWithShape="0">
                <a:prstClr val="black">
                  <a:alpha val="40000"/>
                </a:prstClr>
              </a:outerShdw>
            </a:effectLst>
          </p:spPr>
        </p:pic>
        <p:pic>
          <p:nvPicPr>
            <p:cNvPr id="72" name="Graphic 200" descr="Marker">
              <a:extLst>
                <a:ext uri="{FF2B5EF4-FFF2-40B4-BE49-F238E27FC236}">
                  <a16:creationId xmlns:a16="http://schemas.microsoft.com/office/drawing/2014/main" id="{A52A3B92-2D1E-466B-9C3E-130C738D9F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9450" y="3133725"/>
              <a:ext cx="304800" cy="266065"/>
            </a:xfrm>
            <a:prstGeom prst="rect">
              <a:avLst/>
            </a:prstGeom>
            <a:effectLst>
              <a:outerShdw blurRad="50800" dist="38100" dir="2700000" algn="tl" rotWithShape="0">
                <a:prstClr val="black">
                  <a:alpha val="40000"/>
                </a:prstClr>
              </a:outerShdw>
            </a:effectLst>
          </p:spPr>
        </p:pic>
        <p:cxnSp>
          <p:nvCxnSpPr>
            <p:cNvPr id="73" name="Straight Arrow Connector 72">
              <a:extLst>
                <a:ext uri="{FF2B5EF4-FFF2-40B4-BE49-F238E27FC236}">
                  <a16:creationId xmlns:a16="http://schemas.microsoft.com/office/drawing/2014/main" id="{803E3A9C-61F3-4515-84A0-5B86A1D77FA6}"/>
                </a:ext>
              </a:extLst>
            </p:cNvPr>
            <p:cNvCxnSpPr/>
            <p:nvPr/>
          </p:nvCxnSpPr>
          <p:spPr>
            <a:xfrm flipH="1">
              <a:off x="3114675" y="2657475"/>
              <a:ext cx="877210" cy="437880"/>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4" name="Graphic 15" descr="Marker">
              <a:extLst>
                <a:ext uri="{FF2B5EF4-FFF2-40B4-BE49-F238E27FC236}">
                  <a16:creationId xmlns:a16="http://schemas.microsoft.com/office/drawing/2014/main" id="{7B7B2094-BC9D-4FBF-8313-B5F4227C63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38575" y="2438400"/>
              <a:ext cx="304800" cy="266065"/>
            </a:xfrm>
            <a:prstGeom prst="rect">
              <a:avLst/>
            </a:prstGeom>
            <a:effectLst>
              <a:outerShdw blurRad="50800" dist="38100" dir="2700000" algn="tl" rotWithShape="0">
                <a:prstClr val="black">
                  <a:alpha val="40000"/>
                </a:prstClr>
              </a:outerShdw>
            </a:effectLst>
          </p:spPr>
        </p:pic>
        <p:sp>
          <p:nvSpPr>
            <p:cNvPr id="75" name="Text Box 2">
              <a:extLst>
                <a:ext uri="{FF2B5EF4-FFF2-40B4-BE49-F238E27FC236}">
                  <a16:creationId xmlns:a16="http://schemas.microsoft.com/office/drawing/2014/main" id="{D553A5DA-3B5C-4496-9315-68366BEDC69A}"/>
                </a:ext>
              </a:extLst>
            </p:cNvPr>
            <p:cNvSpPr txBox="1">
              <a:spLocks noChangeArrowheads="1"/>
            </p:cNvSpPr>
            <p:nvPr/>
          </p:nvSpPr>
          <p:spPr bwMode="auto">
            <a:xfrm>
              <a:off x="1838325" y="3133725"/>
              <a:ext cx="2057969" cy="510858"/>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Charlotte – Goodwill Opportunity Campus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April 3rd from 11:30-2:00pm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 Box 2">
              <a:extLst>
                <a:ext uri="{FF2B5EF4-FFF2-40B4-BE49-F238E27FC236}">
                  <a16:creationId xmlns:a16="http://schemas.microsoft.com/office/drawing/2014/main" id="{B7F9EC52-5FB9-442F-8EDF-F1C747A85351}"/>
                </a:ext>
              </a:extLst>
            </p:cNvPr>
            <p:cNvSpPr txBox="1">
              <a:spLocks noChangeArrowheads="1"/>
            </p:cNvSpPr>
            <p:nvPr/>
          </p:nvSpPr>
          <p:spPr bwMode="auto">
            <a:xfrm>
              <a:off x="3971925" y="3848100"/>
              <a:ext cx="1790700" cy="387891"/>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UNC Pembroke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March 6</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 12:00-2:30pm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7" name="Straight Arrow Connector 76">
              <a:extLst>
                <a:ext uri="{FF2B5EF4-FFF2-40B4-BE49-F238E27FC236}">
                  <a16:creationId xmlns:a16="http://schemas.microsoft.com/office/drawing/2014/main" id="{634FD775-47B8-4827-AFBD-0EFF86546B90}"/>
                </a:ext>
              </a:extLst>
            </p:cNvPr>
            <p:cNvCxnSpPr/>
            <p:nvPr/>
          </p:nvCxnSpPr>
          <p:spPr>
            <a:xfrm flipH="1">
              <a:off x="4953000" y="3438525"/>
              <a:ext cx="487225" cy="369766"/>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8" name="Graphic 16" descr="Marker">
              <a:extLst>
                <a:ext uri="{FF2B5EF4-FFF2-40B4-BE49-F238E27FC236}">
                  <a16:creationId xmlns:a16="http://schemas.microsoft.com/office/drawing/2014/main" id="{4C37A3F8-9290-4526-BBD6-50EF5FD00D2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86375" y="3238500"/>
              <a:ext cx="304800" cy="266065"/>
            </a:xfrm>
            <a:prstGeom prst="rect">
              <a:avLst/>
            </a:prstGeom>
            <a:effectLst>
              <a:outerShdw blurRad="50800" dist="38100" dir="2700000" algn="tl" rotWithShape="0">
                <a:prstClr val="black">
                  <a:alpha val="40000"/>
                </a:prstClr>
              </a:outerShdw>
            </a:effectLst>
          </p:spPr>
        </p:pic>
        <p:cxnSp>
          <p:nvCxnSpPr>
            <p:cNvPr id="79" name="Straight Arrow Connector 78">
              <a:extLst>
                <a:ext uri="{FF2B5EF4-FFF2-40B4-BE49-F238E27FC236}">
                  <a16:creationId xmlns:a16="http://schemas.microsoft.com/office/drawing/2014/main" id="{7A353860-A59E-4FAB-AB5B-B87C62173D48}"/>
                </a:ext>
              </a:extLst>
            </p:cNvPr>
            <p:cNvCxnSpPr/>
            <p:nvPr/>
          </p:nvCxnSpPr>
          <p:spPr>
            <a:xfrm>
              <a:off x="7181850" y="3352800"/>
              <a:ext cx="308294" cy="467072"/>
            </a:xfrm>
            <a:prstGeom prst="straightConnector1">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Text Box 2">
              <a:extLst>
                <a:ext uri="{FF2B5EF4-FFF2-40B4-BE49-F238E27FC236}">
                  <a16:creationId xmlns:a16="http://schemas.microsoft.com/office/drawing/2014/main" id="{CDE99189-BF60-4BDB-87AF-2D66D2022603}"/>
                </a:ext>
              </a:extLst>
            </p:cNvPr>
            <p:cNvSpPr txBox="1">
              <a:spLocks noChangeArrowheads="1"/>
            </p:cNvSpPr>
            <p:nvPr/>
          </p:nvSpPr>
          <p:spPr bwMode="auto">
            <a:xfrm>
              <a:off x="7562850" y="3648075"/>
              <a:ext cx="1846463" cy="534209"/>
            </a:xfrm>
            <a:prstGeom prst="rect">
              <a:avLst/>
            </a:prstGeom>
            <a:solidFill>
              <a:srgbClr val="FFFFFF"/>
            </a:solidFill>
            <a:ln w="19050">
              <a:solidFill>
                <a:schemeClr val="tx2">
                  <a:lumMod val="60000"/>
                  <a:lumOff val="40000"/>
                </a:schemeClr>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Coastal Carolina Community College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March 19</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12:00-2:30pm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883B330A-0FE7-45A7-BB00-7DD23516B0D8}"/>
              </a:ext>
            </a:extLst>
          </p:cNvPr>
          <p:cNvSpPr txBox="1"/>
          <p:nvPr/>
        </p:nvSpPr>
        <p:spPr>
          <a:xfrm>
            <a:off x="632205" y="185853"/>
            <a:ext cx="3437188" cy="830997"/>
          </a:xfrm>
          <a:prstGeom prst="rect">
            <a:avLst/>
          </a:prstGeom>
          <a:noFill/>
        </p:spPr>
        <p:txBody>
          <a:bodyPr wrap="square" rtlCol="0">
            <a:spAutoFit/>
          </a:bodyPr>
          <a:lstStyle/>
          <a:p>
            <a:r>
              <a:rPr lang="en-US" sz="2400" b="1" dirty="0"/>
              <a:t>HNC 2030 Community Input Sessions</a:t>
            </a:r>
          </a:p>
        </p:txBody>
      </p:sp>
    </p:spTree>
    <p:extLst>
      <p:ext uri="{BB962C8B-B14F-4D97-AF65-F5344CB8AC3E}">
        <p14:creationId xmlns:p14="http://schemas.microsoft.com/office/powerpoint/2010/main" val="100574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33088" y="432733"/>
            <a:ext cx="8229600" cy="838200"/>
          </a:xfrm>
        </p:spPr>
        <p:txBody>
          <a:bodyPr>
            <a:normAutofit/>
          </a:bodyPr>
          <a:lstStyle/>
          <a:p>
            <a:r>
              <a:rPr lang="en-US" altLang="en-US" sz="4000" dirty="0"/>
              <a:t>HNC 2030 Task Force Vision</a:t>
            </a:r>
          </a:p>
        </p:txBody>
      </p:sp>
      <p:sp>
        <p:nvSpPr>
          <p:cNvPr id="1024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E389810-F886-4951-BA0A-ED6BECC88155}" type="slidenum">
              <a:rPr kumimoji="0" lang="en-US" altLang="en-US" sz="1000" b="0" i="0" u="none" strike="noStrike" kern="1200" cap="none" spc="0" normalizeH="0" baseline="0" noProof="0" smtClean="0">
                <a:ln>
                  <a:noFill/>
                </a:ln>
                <a:solidFill>
                  <a:srgbClr val="002485"/>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000" b="0" i="0" u="none" strike="noStrike" kern="1200" cap="none" spc="0" normalizeH="0" baseline="0" noProof="0">
              <a:ln>
                <a:noFill/>
              </a:ln>
              <a:solidFill>
                <a:srgbClr val="002485"/>
              </a:solidFill>
              <a:effectLst/>
              <a:uLnTx/>
              <a:uFillTx/>
              <a:latin typeface="Georgia" panose="02040502050405020303" pitchFamily="18" charset="0"/>
              <a:ea typeface="+mn-ea"/>
              <a:cs typeface="+mn-cs"/>
            </a:endParaRPr>
          </a:p>
        </p:txBody>
      </p:sp>
      <p:sp>
        <p:nvSpPr>
          <p:cNvPr id="3" name="Content Placeholder 2">
            <a:extLst>
              <a:ext uri="{FF2B5EF4-FFF2-40B4-BE49-F238E27FC236}">
                <a16:creationId xmlns:a16="http://schemas.microsoft.com/office/drawing/2014/main" id="{F76017ED-3A95-4104-AE42-D9C8AFFB304B}"/>
              </a:ext>
            </a:extLst>
          </p:cNvPr>
          <p:cNvSpPr>
            <a:spLocks noGrp="1"/>
          </p:cNvSpPr>
          <p:nvPr>
            <p:ph idx="1"/>
          </p:nvPr>
        </p:nvSpPr>
        <p:spPr>
          <a:xfrm>
            <a:off x="862149" y="1680753"/>
            <a:ext cx="10955382" cy="4968565"/>
          </a:xfrm>
        </p:spPr>
        <p:txBody>
          <a:bodyPr>
            <a:normAutofit fontScale="92500" lnSpcReduction="20000"/>
          </a:bodyPr>
          <a:lstStyle/>
          <a:p>
            <a:r>
              <a:rPr lang="en-US" dirty="0"/>
              <a:t>Important driving principles:</a:t>
            </a:r>
          </a:p>
          <a:p>
            <a:pPr lvl="1"/>
            <a:r>
              <a:rPr lang="en-US" b="1" u="sng" dirty="0"/>
              <a:t>Health equity</a:t>
            </a:r>
            <a:r>
              <a:rPr lang="en-US" dirty="0"/>
              <a:t> </a:t>
            </a:r>
            <a:r>
              <a:rPr lang="en-US" u="sng" dirty="0"/>
              <a:t>(</a:t>
            </a:r>
            <a:r>
              <a:rPr lang="en-US" dirty="0"/>
              <a:t>the opportunity for everyone to have good health) – consider for indicator AND target selection</a:t>
            </a:r>
          </a:p>
          <a:p>
            <a:pPr lvl="1"/>
            <a:r>
              <a:rPr lang="en-US" b="1" u="sng" dirty="0"/>
              <a:t>Eliminate disparities </a:t>
            </a:r>
            <a:r>
              <a:rPr lang="en-US" dirty="0"/>
              <a:t>(measurable differences or gaps seen in one group’s health status in relation to another or other group(s)) – consider for target selection</a:t>
            </a:r>
          </a:p>
          <a:p>
            <a:pPr lvl="1"/>
            <a:r>
              <a:rPr lang="en-US" dirty="0"/>
              <a:t>We want a state/communities/children/adults that is/are:</a:t>
            </a:r>
          </a:p>
          <a:p>
            <a:pPr lvl="2"/>
            <a:r>
              <a:rPr lang="en-US" dirty="0"/>
              <a:t>Healthy</a:t>
            </a:r>
          </a:p>
          <a:p>
            <a:pPr lvl="2"/>
            <a:r>
              <a:rPr lang="en-US" dirty="0"/>
              <a:t>Safe</a:t>
            </a:r>
          </a:p>
          <a:p>
            <a:pPr lvl="2"/>
            <a:r>
              <a:rPr lang="en-US" dirty="0"/>
              <a:t>Resilient</a:t>
            </a:r>
          </a:p>
          <a:p>
            <a:pPr lvl="2"/>
            <a:r>
              <a:rPr lang="en-US" dirty="0"/>
              <a:t>Empowered</a:t>
            </a:r>
          </a:p>
          <a:p>
            <a:pPr lvl="2"/>
            <a:r>
              <a:rPr lang="en-US" dirty="0"/>
              <a:t>Inclusive</a:t>
            </a:r>
          </a:p>
          <a:p>
            <a:pPr lvl="2"/>
            <a:r>
              <a:rPr lang="en-US" dirty="0"/>
              <a:t>Equitably connected to resources</a:t>
            </a:r>
          </a:p>
          <a:p>
            <a:pPr lvl="2"/>
            <a:r>
              <a:rPr lang="en-US" dirty="0"/>
              <a:t>Given opportunities to grow, play, succeed</a:t>
            </a:r>
          </a:p>
          <a:p>
            <a:pPr lvl="2"/>
            <a:r>
              <a:rPr lang="en-US" dirty="0"/>
              <a:t>Actively working to eliminate disparities in health outcomes</a:t>
            </a:r>
          </a:p>
          <a:p>
            <a:pPr lvl="2"/>
            <a:r>
              <a:rPr lang="en-US" dirty="0"/>
              <a:t>That we can be proud of</a:t>
            </a:r>
          </a:p>
          <a:p>
            <a:pPr lvl="2"/>
            <a:r>
              <a:rPr lang="en-US" dirty="0"/>
              <a:t>For ALL people in our borders</a:t>
            </a:r>
          </a:p>
          <a:p>
            <a:pPr lvl="2"/>
            <a:endParaRPr lang="en-US" dirty="0"/>
          </a:p>
        </p:txBody>
      </p:sp>
      <p:pic>
        <p:nvPicPr>
          <p:cNvPr id="4" name="Picture 3">
            <a:extLst>
              <a:ext uri="{FF2B5EF4-FFF2-40B4-BE49-F238E27FC236}">
                <a16:creationId xmlns:a16="http://schemas.microsoft.com/office/drawing/2014/main" id="{1278F44F-E355-4841-8AA2-9DAA5D793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3429000"/>
            <a:ext cx="3048000" cy="2033016"/>
          </a:xfrm>
          <a:prstGeom prst="rect">
            <a:avLst/>
          </a:prstGeom>
        </p:spPr>
      </p:pic>
    </p:spTree>
    <p:extLst>
      <p:ext uri="{BB962C8B-B14F-4D97-AF65-F5344CB8AC3E}">
        <p14:creationId xmlns:p14="http://schemas.microsoft.com/office/powerpoint/2010/main" val="49537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EC64-1B3C-4B3C-8C90-F4171B9D398B}"/>
              </a:ext>
            </a:extLst>
          </p:cNvPr>
          <p:cNvSpPr>
            <a:spLocks noGrp="1"/>
          </p:cNvSpPr>
          <p:nvPr>
            <p:ph type="title"/>
          </p:nvPr>
        </p:nvSpPr>
        <p:spPr>
          <a:xfrm>
            <a:off x="371475" y="255134"/>
            <a:ext cx="11506200" cy="1036850"/>
          </a:xfrm>
        </p:spPr>
        <p:txBody>
          <a:bodyPr>
            <a:noAutofit/>
          </a:bodyPr>
          <a:lstStyle/>
          <a:p>
            <a:r>
              <a:rPr lang="en-US" dirty="0"/>
              <a:t>Healthy North Carolina 2030: Indicators</a:t>
            </a:r>
          </a:p>
        </p:txBody>
      </p:sp>
      <p:sp>
        <p:nvSpPr>
          <p:cNvPr id="3" name="Rectangle 2">
            <a:extLst>
              <a:ext uri="{FF2B5EF4-FFF2-40B4-BE49-F238E27FC236}">
                <a16:creationId xmlns:a16="http://schemas.microsoft.com/office/drawing/2014/main" id="{1AFCA4DD-81E0-4BDC-B141-91D4ED7C6BA2}"/>
              </a:ext>
            </a:extLst>
          </p:cNvPr>
          <p:cNvSpPr/>
          <p:nvPr/>
        </p:nvSpPr>
        <p:spPr>
          <a:xfrm>
            <a:off x="6257925" y="2333625"/>
            <a:ext cx="5362575" cy="2667000"/>
          </a:xfrm>
          <a:prstGeom prst="rect">
            <a:avLst/>
          </a:prstGeom>
          <a:solidFill>
            <a:schemeClr val="accent1">
              <a:lumMod val="20000"/>
              <a:lumOff val="80000"/>
            </a:schemeClr>
          </a:solidFill>
          <a:ln w="28575"/>
          <a:effectLst>
            <a:glow rad="101600">
              <a:schemeClr val="accent1">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0FA7C2A-FD26-4401-894A-9A8FB9F15BCE}"/>
              </a:ext>
            </a:extLst>
          </p:cNvPr>
          <p:cNvSpPr>
            <a:spLocks noGrp="1"/>
          </p:cNvSpPr>
          <p:nvPr>
            <p:ph idx="1"/>
          </p:nvPr>
        </p:nvSpPr>
        <p:spPr>
          <a:xfrm>
            <a:off x="6480108" y="2427870"/>
            <a:ext cx="5140392" cy="5064493"/>
          </a:xfrm>
        </p:spPr>
        <p:txBody>
          <a:bodyPr>
            <a:normAutofit/>
          </a:bodyPr>
          <a:lstStyle/>
          <a:p>
            <a:pPr marL="0" indent="0" fontAlgn="base">
              <a:buNone/>
            </a:pPr>
            <a:r>
              <a:rPr lang="en-US" dirty="0"/>
              <a:t>Localities, non-governmental organizations, tribal governments and public/private sectors should be able to use indicators to direct efforts in schools, communities, worksites, health care practices, and other environments.</a:t>
            </a:r>
          </a:p>
        </p:txBody>
      </p:sp>
      <p:sp>
        <p:nvSpPr>
          <p:cNvPr id="4" name="Content Placeholder 4">
            <a:extLst>
              <a:ext uri="{FF2B5EF4-FFF2-40B4-BE49-F238E27FC236}">
                <a16:creationId xmlns:a16="http://schemas.microsoft.com/office/drawing/2014/main" id="{E062481F-8C7A-4AB7-8882-324F2C599112}"/>
              </a:ext>
            </a:extLst>
          </p:cNvPr>
          <p:cNvSpPr txBox="1">
            <a:spLocks/>
          </p:cNvSpPr>
          <p:nvPr/>
        </p:nvSpPr>
        <p:spPr>
          <a:xfrm>
            <a:off x="571500" y="1793507"/>
            <a:ext cx="5911917" cy="5064493"/>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Gadugi" panose="020B0502040204020203" pitchFamily="34"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Gadugi" panose="020B0502040204020203" pitchFamily="34"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Gadugi" panose="020B0502040204020203" pitchFamily="34"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Gadugi" panose="020B0502040204020203" pitchFamily="34"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Gadugi" panose="020B0502040204020203" pitchFamily="34"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indent="0" fontAlgn="base">
              <a:buFont typeface="Arial" panose="020B0604020202020204" pitchFamily="34" charset="0"/>
              <a:buNone/>
            </a:pPr>
            <a:r>
              <a:rPr lang="en-US" dirty="0"/>
              <a:t>Indicators should be: </a:t>
            </a:r>
          </a:p>
          <a:p>
            <a:pPr lvl="1" fontAlgn="base"/>
            <a:r>
              <a:rPr lang="en-US" dirty="0"/>
              <a:t>Measurable</a:t>
            </a:r>
          </a:p>
          <a:p>
            <a:pPr lvl="1" fontAlgn="base"/>
            <a:r>
              <a:rPr lang="en-US" dirty="0"/>
              <a:t>Useful and understandable to a broad audience</a:t>
            </a:r>
          </a:p>
          <a:p>
            <a:pPr lvl="1" fontAlgn="base"/>
            <a:r>
              <a:rPr lang="en-US" dirty="0"/>
              <a:t>Address a range of issues</a:t>
            </a:r>
          </a:p>
          <a:p>
            <a:pPr lvl="1" fontAlgn="base"/>
            <a:r>
              <a:rPr lang="en-US" dirty="0"/>
              <a:t>Prevention-oriented </a:t>
            </a:r>
          </a:p>
          <a:p>
            <a:pPr lvl="1" fontAlgn="base"/>
            <a:r>
              <a:rPr lang="en-US" dirty="0"/>
              <a:t>Address health inequities</a:t>
            </a:r>
          </a:p>
          <a:p>
            <a:pPr lvl="1" fontAlgn="base"/>
            <a:r>
              <a:rPr lang="en-US" dirty="0"/>
              <a:t>Available at county level</a:t>
            </a:r>
          </a:p>
          <a:p>
            <a:pPr lvl="1" fontAlgn="base"/>
            <a:r>
              <a:rPr lang="en-US" dirty="0"/>
              <a:t>Measured every three years</a:t>
            </a:r>
          </a:p>
          <a:p>
            <a:pPr marL="0" indent="0" fontAlgn="base">
              <a:buFont typeface="Arial" panose="020B0604020202020204" pitchFamily="34" charset="0"/>
              <a:buNone/>
            </a:pPr>
            <a:r>
              <a:rPr lang="en-US" dirty="0"/>
              <a:t>Developmental measures - </a:t>
            </a:r>
            <a:r>
              <a:rPr lang="en-US" sz="2000" dirty="0"/>
              <a:t>if indicators of interest, but there is not good quality data for the state</a:t>
            </a:r>
          </a:p>
          <a:p>
            <a:pPr marL="320040" lvl="1" indent="0" fontAlgn="base">
              <a:buNone/>
            </a:pPr>
            <a:endParaRPr lang="en-US" dirty="0"/>
          </a:p>
        </p:txBody>
      </p:sp>
    </p:spTree>
    <p:extLst>
      <p:ext uri="{BB962C8B-B14F-4D97-AF65-F5344CB8AC3E}">
        <p14:creationId xmlns:p14="http://schemas.microsoft.com/office/powerpoint/2010/main" val="38372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1F90-AA24-4763-9FC9-D5DD30C34F40}"/>
              </a:ext>
            </a:extLst>
          </p:cNvPr>
          <p:cNvSpPr>
            <a:spLocks noGrp="1"/>
          </p:cNvSpPr>
          <p:nvPr>
            <p:ph type="title"/>
          </p:nvPr>
        </p:nvSpPr>
        <p:spPr>
          <a:prstGeom prst="rect">
            <a:avLst/>
          </a:prstGeom>
        </p:spPr>
        <p:txBody>
          <a:bodyPr vert="horz" lIns="91440" tIns="45720" rIns="91440" bIns="45720" rtlCol="0" anchor="b">
            <a:normAutofit/>
          </a:bodyPr>
          <a:lstStyle/>
          <a:p>
            <a:pPr defTabSz="914400"/>
            <a:r>
              <a:rPr lang="en-US" dirty="0">
                <a:ea typeface="Gadugi" panose="020B0502040204020203" pitchFamily="34" charset="0"/>
              </a:rPr>
              <a:t>Indicator Development</a:t>
            </a:r>
          </a:p>
        </p:txBody>
      </p:sp>
      <p:sp>
        <p:nvSpPr>
          <p:cNvPr id="3" name="Text Placeholder 2">
            <a:extLst>
              <a:ext uri="{FF2B5EF4-FFF2-40B4-BE49-F238E27FC236}">
                <a16:creationId xmlns:a16="http://schemas.microsoft.com/office/drawing/2014/main" id="{C0B0159F-9174-4F87-9910-3015E97B8F56}"/>
              </a:ext>
            </a:extLst>
          </p:cNvPr>
          <p:cNvSpPr>
            <a:spLocks noGrp="1"/>
          </p:cNvSpPr>
          <p:nvPr>
            <p:ph type="body" sz="quarter" idx="4294967295"/>
          </p:nvPr>
        </p:nvSpPr>
        <p:spPr>
          <a:xfrm>
            <a:off x="690563" y="1797050"/>
            <a:ext cx="9815512" cy="4446588"/>
          </a:xfrm>
        </p:spPr>
        <p:txBody>
          <a:bodyPr vert="horz" lIns="91440" tIns="45720" rIns="91440" bIns="45720" rtlCol="0">
            <a:noAutofit/>
          </a:bodyPr>
          <a:lstStyle/>
          <a:p>
            <a:pPr defTabSz="914400"/>
            <a:r>
              <a:rPr lang="en-US" sz="2800" b="0" dirty="0">
                <a:latin typeface="+mn-lt"/>
                <a:ea typeface="+mn-ea"/>
                <a:cs typeface="+mn-cs"/>
              </a:rPr>
              <a:t>Work groups started from lists of indicators from:</a:t>
            </a:r>
          </a:p>
          <a:p>
            <a:pPr lvl="1"/>
            <a:r>
              <a:rPr lang="en-US" sz="2400" dirty="0"/>
              <a:t>Various state health improvement plans</a:t>
            </a:r>
          </a:p>
          <a:p>
            <a:pPr lvl="1"/>
            <a:r>
              <a:rPr lang="en-US" sz="2400" dirty="0"/>
              <a:t>NC DHHS Healthy Opportunities Framework</a:t>
            </a:r>
          </a:p>
          <a:p>
            <a:pPr lvl="1"/>
            <a:r>
              <a:rPr lang="en-US" sz="2400" dirty="0"/>
              <a:t>America’s Health Rankings</a:t>
            </a:r>
          </a:p>
          <a:p>
            <a:pPr lvl="1"/>
            <a:r>
              <a:rPr lang="en-US" sz="2400" dirty="0"/>
              <a:t>US Healthy People 2030</a:t>
            </a:r>
          </a:p>
          <a:p>
            <a:pPr lvl="1"/>
            <a:r>
              <a:rPr lang="en-US" sz="2400" dirty="0"/>
              <a:t>Member recommendations</a:t>
            </a:r>
          </a:p>
          <a:p>
            <a:pPr defTabSz="914400"/>
            <a:r>
              <a:rPr lang="en-US" sz="2800" b="0" dirty="0">
                <a:latin typeface="+mn-lt"/>
                <a:ea typeface="+mn-ea"/>
                <a:cs typeface="+mn-cs"/>
              </a:rPr>
              <a:t>Indicators are measures that already exist.</a:t>
            </a:r>
          </a:p>
          <a:p>
            <a:pPr defTabSz="914400"/>
            <a:r>
              <a:rPr lang="en-US" sz="2800" dirty="0"/>
              <a:t>They are</a:t>
            </a:r>
            <a:r>
              <a:rPr lang="en-US" sz="2800" b="0" dirty="0">
                <a:latin typeface="+mn-lt"/>
                <a:ea typeface="+mn-ea"/>
                <a:cs typeface="+mn-cs"/>
              </a:rPr>
              <a:t> defined by the survey or data source they come from.</a:t>
            </a:r>
          </a:p>
        </p:txBody>
      </p:sp>
      <p:pic>
        <p:nvPicPr>
          <p:cNvPr id="7" name="Picture 6">
            <a:extLst>
              <a:ext uri="{FF2B5EF4-FFF2-40B4-BE49-F238E27FC236}">
                <a16:creationId xmlns:a16="http://schemas.microsoft.com/office/drawing/2014/main" id="{B8EB7A80-0A93-4A43-89BD-CFEE7A4EB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7650" y="2432437"/>
            <a:ext cx="3766922" cy="2509063"/>
          </a:xfrm>
          <a:prstGeom prst="rect">
            <a:avLst/>
          </a:prstGeom>
        </p:spPr>
      </p:pic>
    </p:spTree>
    <p:extLst>
      <p:ext uri="{BB962C8B-B14F-4D97-AF65-F5344CB8AC3E}">
        <p14:creationId xmlns:p14="http://schemas.microsoft.com/office/powerpoint/2010/main" val="343952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079D0-1072-4806-9B6C-719F61DD4FAC}"/>
              </a:ext>
            </a:extLst>
          </p:cNvPr>
          <p:cNvSpPr>
            <a:spLocks noGrp="1"/>
          </p:cNvSpPr>
          <p:nvPr>
            <p:ph type="title"/>
          </p:nvPr>
        </p:nvSpPr>
        <p:spPr/>
        <p:txBody>
          <a:bodyPr/>
          <a:lstStyle/>
          <a:p>
            <a:r>
              <a:rPr lang="en-US" dirty="0"/>
              <a:t>Indicator Limitations</a:t>
            </a:r>
          </a:p>
        </p:txBody>
      </p:sp>
      <p:sp>
        <p:nvSpPr>
          <p:cNvPr id="3" name="Content Placeholder 2">
            <a:extLst>
              <a:ext uri="{FF2B5EF4-FFF2-40B4-BE49-F238E27FC236}">
                <a16:creationId xmlns:a16="http://schemas.microsoft.com/office/drawing/2014/main" id="{BD8276D1-A26B-4F2D-A916-CA3C79E1AC34}"/>
              </a:ext>
            </a:extLst>
          </p:cNvPr>
          <p:cNvSpPr>
            <a:spLocks noGrp="1"/>
          </p:cNvSpPr>
          <p:nvPr>
            <p:ph idx="1"/>
          </p:nvPr>
        </p:nvSpPr>
        <p:spPr>
          <a:xfrm>
            <a:off x="1295400" y="1828800"/>
            <a:ext cx="9601200" cy="4629150"/>
          </a:xfrm>
        </p:spPr>
        <p:txBody>
          <a:bodyPr>
            <a:normAutofit fontScale="92500"/>
          </a:bodyPr>
          <a:lstStyle/>
          <a:p>
            <a:r>
              <a:rPr lang="en-US" dirty="0"/>
              <a:t>Indicators we are discussing represent best available measures for topics</a:t>
            </a:r>
          </a:p>
          <a:p>
            <a:r>
              <a:rPr lang="en-US" dirty="0"/>
              <a:t>Examples of indicators that aren’t available:</a:t>
            </a:r>
          </a:p>
          <a:p>
            <a:pPr lvl="1"/>
            <a:r>
              <a:rPr lang="en-US" dirty="0"/>
              <a:t>Safe sex practices</a:t>
            </a:r>
          </a:p>
          <a:p>
            <a:pPr lvl="2"/>
            <a:r>
              <a:rPr lang="en-US" dirty="0"/>
              <a:t>We have unintended pregnancy, teen birth rate</a:t>
            </a:r>
          </a:p>
          <a:p>
            <a:pPr lvl="1"/>
            <a:r>
              <a:rPr lang="en-US" dirty="0"/>
              <a:t>Sexually Transmitted Disease (STD) prevalence</a:t>
            </a:r>
          </a:p>
          <a:p>
            <a:pPr lvl="2"/>
            <a:r>
              <a:rPr lang="en-US" dirty="0"/>
              <a:t>We have HIV, chlamydia, gonorrhea, syphilis</a:t>
            </a:r>
          </a:p>
          <a:p>
            <a:pPr lvl="1"/>
            <a:r>
              <a:rPr lang="en-US" dirty="0"/>
              <a:t>Adult nicotine use</a:t>
            </a:r>
          </a:p>
          <a:p>
            <a:pPr lvl="2"/>
            <a:r>
              <a:rPr lang="en-US" dirty="0"/>
              <a:t>We have adult smoking</a:t>
            </a:r>
          </a:p>
          <a:p>
            <a:pPr lvl="1"/>
            <a:r>
              <a:rPr lang="en-US" dirty="0"/>
              <a:t>Healthy eating</a:t>
            </a:r>
          </a:p>
          <a:p>
            <a:pPr lvl="2"/>
            <a:r>
              <a:rPr lang="en-US" dirty="0"/>
              <a:t>We have veg. one or more times per day</a:t>
            </a:r>
          </a:p>
          <a:p>
            <a:pPr lvl="1"/>
            <a:r>
              <a:rPr lang="en-US" dirty="0"/>
              <a:t>Adult oral health visit</a:t>
            </a:r>
          </a:p>
          <a:p>
            <a:pPr lvl="2"/>
            <a:r>
              <a:rPr lang="en-US" dirty="0"/>
              <a:t>We have tooth removal/tooth decay</a:t>
            </a:r>
          </a:p>
          <a:p>
            <a:pPr lvl="2"/>
            <a:endParaRPr lang="en-US" dirty="0"/>
          </a:p>
          <a:p>
            <a:pPr marL="594360" lvl="2"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2387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C79E-D100-4B23-A205-F3BE0FE127EE}"/>
              </a:ext>
            </a:extLst>
          </p:cNvPr>
          <p:cNvSpPr>
            <a:spLocks noGrp="1"/>
          </p:cNvSpPr>
          <p:nvPr>
            <p:ph type="title"/>
          </p:nvPr>
        </p:nvSpPr>
        <p:spPr/>
        <p:txBody>
          <a:bodyPr/>
          <a:lstStyle/>
          <a:p>
            <a:r>
              <a:rPr lang="en-US" dirty="0"/>
              <a:t>Why are you here?</a:t>
            </a:r>
          </a:p>
        </p:txBody>
      </p:sp>
      <p:sp>
        <p:nvSpPr>
          <p:cNvPr id="3" name="Content Placeholder 2">
            <a:extLst>
              <a:ext uri="{FF2B5EF4-FFF2-40B4-BE49-F238E27FC236}">
                <a16:creationId xmlns:a16="http://schemas.microsoft.com/office/drawing/2014/main" id="{9ED3AE45-0B74-4D08-82D7-05DD6A0CCF7D}"/>
              </a:ext>
            </a:extLst>
          </p:cNvPr>
          <p:cNvSpPr>
            <a:spLocks noGrp="1"/>
          </p:cNvSpPr>
          <p:nvPr>
            <p:ph idx="1"/>
          </p:nvPr>
        </p:nvSpPr>
        <p:spPr>
          <a:xfrm>
            <a:off x="1295400" y="1828800"/>
            <a:ext cx="6229350" cy="4188610"/>
          </a:xfrm>
        </p:spPr>
        <p:txBody>
          <a:bodyPr/>
          <a:lstStyle/>
          <a:p>
            <a:r>
              <a:rPr lang="en-US" dirty="0"/>
              <a:t>Community input on narrowed list of indicators</a:t>
            </a:r>
          </a:p>
          <a:p>
            <a:r>
              <a:rPr lang="en-US" dirty="0"/>
              <a:t>What is important to YOU and YOUR COMMUNITY?</a:t>
            </a:r>
          </a:p>
          <a:p>
            <a:r>
              <a:rPr lang="en-US" dirty="0"/>
              <a:t>Are we missing a topic that is important?</a:t>
            </a:r>
          </a:p>
          <a:p>
            <a:r>
              <a:rPr lang="en-US" dirty="0"/>
              <a:t>Input will go back to work groups and task force for final consideration of indicator selection</a:t>
            </a:r>
          </a:p>
        </p:txBody>
      </p:sp>
      <p:grpSp>
        <p:nvGrpSpPr>
          <p:cNvPr id="15" name="Group 14">
            <a:extLst>
              <a:ext uri="{FF2B5EF4-FFF2-40B4-BE49-F238E27FC236}">
                <a16:creationId xmlns:a16="http://schemas.microsoft.com/office/drawing/2014/main" id="{554E7435-3C85-47DE-B1B2-710E79A758F7}"/>
              </a:ext>
            </a:extLst>
          </p:cNvPr>
          <p:cNvGrpSpPr/>
          <p:nvPr/>
        </p:nvGrpSpPr>
        <p:grpSpPr>
          <a:xfrm>
            <a:off x="7839670" y="2520557"/>
            <a:ext cx="3276601" cy="2661043"/>
            <a:chOff x="3810595" y="4206482"/>
            <a:chExt cx="3276601" cy="2661043"/>
          </a:xfrm>
          <a:solidFill>
            <a:schemeClr val="accent6">
              <a:lumMod val="75000"/>
            </a:schemeClr>
          </a:solidFill>
        </p:grpSpPr>
        <p:pic>
          <p:nvPicPr>
            <p:cNvPr id="5" name="Graphic 4" descr="Group">
              <a:extLst>
                <a:ext uri="{FF2B5EF4-FFF2-40B4-BE49-F238E27FC236}">
                  <a16:creationId xmlns:a16="http://schemas.microsoft.com/office/drawing/2014/main" id="{389EA956-2D1D-4DB1-8CA9-7EC6158D95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000" y="4314825"/>
              <a:ext cx="2552700" cy="2552700"/>
            </a:xfrm>
            <a:prstGeom prst="rect">
              <a:avLst/>
            </a:prstGeom>
          </p:spPr>
        </p:pic>
        <p:pic>
          <p:nvPicPr>
            <p:cNvPr id="9" name="Graphic 8" descr="Speech">
              <a:extLst>
                <a:ext uri="{FF2B5EF4-FFF2-40B4-BE49-F238E27FC236}">
                  <a16:creationId xmlns:a16="http://schemas.microsoft.com/office/drawing/2014/main" id="{4EE95CFC-BF85-4120-BC03-55F8DABE03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0441" y="4206482"/>
              <a:ext cx="723900" cy="723900"/>
            </a:xfrm>
            <a:prstGeom prst="rect">
              <a:avLst/>
            </a:prstGeom>
          </p:spPr>
        </p:pic>
        <p:pic>
          <p:nvPicPr>
            <p:cNvPr id="10" name="Graphic 9" descr="Speech">
              <a:extLst>
                <a:ext uri="{FF2B5EF4-FFF2-40B4-BE49-F238E27FC236}">
                  <a16:creationId xmlns:a16="http://schemas.microsoft.com/office/drawing/2014/main" id="{82AB1F9B-9A9B-4C14-8687-22666B6099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743450" y="4206482"/>
              <a:ext cx="723900" cy="723900"/>
            </a:xfrm>
            <a:prstGeom prst="rect">
              <a:avLst/>
            </a:prstGeom>
          </p:spPr>
        </p:pic>
        <p:pic>
          <p:nvPicPr>
            <p:cNvPr id="11" name="Graphic 10" descr="Speech">
              <a:extLst>
                <a:ext uri="{FF2B5EF4-FFF2-40B4-BE49-F238E27FC236}">
                  <a16:creationId xmlns:a16="http://schemas.microsoft.com/office/drawing/2014/main" id="{A11E5AD5-6EC4-41F8-B11E-80E4E8DC4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595" y="4358882"/>
              <a:ext cx="723900" cy="723900"/>
            </a:xfrm>
            <a:prstGeom prst="rect">
              <a:avLst/>
            </a:prstGeom>
          </p:spPr>
        </p:pic>
        <p:pic>
          <p:nvPicPr>
            <p:cNvPr id="12" name="Graphic 11" descr="Speech">
              <a:extLst>
                <a:ext uri="{FF2B5EF4-FFF2-40B4-BE49-F238E27FC236}">
                  <a16:creationId xmlns:a16="http://schemas.microsoft.com/office/drawing/2014/main" id="{40B902F1-E964-4995-8C7F-0230BC1CD7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363296" y="4314825"/>
              <a:ext cx="723900" cy="723900"/>
            </a:xfrm>
            <a:prstGeom prst="rect">
              <a:avLst/>
            </a:prstGeom>
          </p:spPr>
        </p:pic>
      </p:grpSp>
    </p:spTree>
    <p:extLst>
      <p:ext uri="{BB962C8B-B14F-4D97-AF65-F5344CB8AC3E}">
        <p14:creationId xmlns:p14="http://schemas.microsoft.com/office/powerpoint/2010/main" val="83322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dirty="0"/>
              <a:t>Small Group Discussion</a:t>
            </a:r>
          </a:p>
        </p:txBody>
      </p:sp>
      <p:sp>
        <p:nvSpPr>
          <p:cNvPr id="4" name="Content Placeholder 3"/>
          <p:cNvSpPr>
            <a:spLocks noGrp="1"/>
          </p:cNvSpPr>
          <p:nvPr>
            <p:ph idx="1"/>
          </p:nvPr>
        </p:nvSpPr>
        <p:spPr>
          <a:xfrm>
            <a:off x="581025" y="1828800"/>
            <a:ext cx="10315575" cy="4774066"/>
          </a:xfrm>
        </p:spPr>
        <p:txBody>
          <a:bodyPr>
            <a:normAutofit lnSpcReduction="10000"/>
          </a:bodyPr>
          <a:lstStyle/>
          <a:p>
            <a:pPr lvl="1"/>
            <a:r>
              <a:rPr lang="en-US" sz="2400" dirty="0"/>
              <a:t>Materials in front of you</a:t>
            </a:r>
          </a:p>
          <a:p>
            <a:pPr marL="320040" lvl="1" indent="0">
              <a:buNone/>
            </a:pPr>
            <a:endParaRPr lang="en-US" sz="800" dirty="0"/>
          </a:p>
          <a:p>
            <a:pPr lvl="1"/>
            <a:r>
              <a:rPr lang="en-US" sz="2400" dirty="0"/>
              <a:t>4 discussion periods for each topic area:</a:t>
            </a:r>
          </a:p>
          <a:p>
            <a:pPr lvl="2"/>
            <a:r>
              <a:rPr lang="en-US" sz="2000" dirty="0"/>
              <a:t>Physical Environment</a:t>
            </a:r>
          </a:p>
          <a:p>
            <a:pPr lvl="2"/>
            <a:r>
              <a:rPr lang="en-US" sz="2000" dirty="0"/>
              <a:t>Health Behavior</a:t>
            </a:r>
          </a:p>
          <a:p>
            <a:pPr lvl="2"/>
            <a:r>
              <a:rPr lang="en-US" sz="2000" dirty="0"/>
              <a:t>Clinical Care</a:t>
            </a:r>
          </a:p>
          <a:p>
            <a:pPr lvl="2"/>
            <a:r>
              <a:rPr lang="en-US" sz="2000" dirty="0"/>
              <a:t>Social &amp; Economic Factors</a:t>
            </a:r>
          </a:p>
          <a:p>
            <a:pPr marL="594360" lvl="2" indent="0">
              <a:buNone/>
            </a:pPr>
            <a:endParaRPr lang="en-US" sz="800" dirty="0"/>
          </a:p>
          <a:p>
            <a:pPr lvl="1"/>
            <a:r>
              <a:rPr lang="en-US" sz="2400" dirty="0"/>
              <a:t>For each discussion period:</a:t>
            </a:r>
          </a:p>
          <a:p>
            <a:pPr lvl="2"/>
            <a:r>
              <a:rPr lang="en-US" sz="2000" dirty="0"/>
              <a:t>5 minutes individual review and ranking</a:t>
            </a:r>
          </a:p>
          <a:p>
            <a:pPr lvl="2"/>
            <a:r>
              <a:rPr lang="en-US" sz="2000" dirty="0"/>
              <a:t>Small group discussion to determine top 3 priority for that topic</a:t>
            </a:r>
          </a:p>
          <a:p>
            <a:pPr lvl="2"/>
            <a:r>
              <a:rPr lang="en-US" sz="2000" dirty="0"/>
              <a:t>Check-in at 10 minutes to see group status</a:t>
            </a:r>
          </a:p>
          <a:p>
            <a:pPr lvl="2"/>
            <a:r>
              <a:rPr lang="en-US" sz="2000" dirty="0"/>
              <a:t>Mini poll after each topic</a:t>
            </a:r>
          </a:p>
          <a:p>
            <a:pPr marL="594360" lvl="2" indent="0">
              <a:buNone/>
            </a:pPr>
            <a:endParaRPr lang="en-US" sz="1600" dirty="0"/>
          </a:p>
          <a:p>
            <a:pPr lvl="1"/>
            <a:endParaRPr lang="en-US" sz="1800" dirty="0"/>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17</a:t>
            </a:fld>
            <a:endParaRPr lang="en-US"/>
          </a:p>
        </p:txBody>
      </p:sp>
      <p:pic>
        <p:nvPicPr>
          <p:cNvPr id="6" name="Graphic 5" descr="Head with gears">
            <a:extLst>
              <a:ext uri="{FF2B5EF4-FFF2-40B4-BE49-F238E27FC236}">
                <a16:creationId xmlns:a16="http://schemas.microsoft.com/office/drawing/2014/main" id="{DD82B951-8027-4B99-8C2A-0A2B509BDA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7662" y="1695642"/>
            <a:ext cx="3114675" cy="3114675"/>
          </a:xfrm>
          <a:prstGeom prst="rect">
            <a:avLst/>
          </a:prstGeom>
          <a:effectLst>
            <a:glow rad="139700">
              <a:schemeClr val="accent3">
                <a:lumMod val="40000"/>
                <a:lumOff val="60000"/>
                <a:alpha val="40000"/>
              </a:schemeClr>
            </a:glow>
          </a:effectLst>
        </p:spPr>
      </p:pic>
    </p:spTree>
    <p:extLst>
      <p:ext uri="{BB962C8B-B14F-4D97-AF65-F5344CB8AC3E}">
        <p14:creationId xmlns:p14="http://schemas.microsoft.com/office/powerpoint/2010/main" val="30298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Health Behavior</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18</a:t>
            </a:fld>
            <a:endParaRPr lang="en-US"/>
          </a:p>
        </p:txBody>
      </p:sp>
      <p:pic>
        <p:nvPicPr>
          <p:cNvPr id="7" name="Picture 6">
            <a:extLst>
              <a:ext uri="{FF2B5EF4-FFF2-40B4-BE49-F238E27FC236}">
                <a16:creationId xmlns:a16="http://schemas.microsoft.com/office/drawing/2014/main" id="{6A1DEE73-EA77-40B1-A282-94F603C36C10}"/>
              </a:ext>
            </a:extLst>
          </p:cNvPr>
          <p:cNvPicPr>
            <a:picLocks noChangeAspect="1"/>
          </p:cNvPicPr>
          <p:nvPr/>
        </p:nvPicPr>
        <p:blipFill>
          <a:blip r:embed="rId2"/>
          <a:stretch>
            <a:fillRect/>
          </a:stretch>
        </p:blipFill>
        <p:spPr>
          <a:xfrm>
            <a:off x="1295399" y="1573666"/>
            <a:ext cx="6687927" cy="5029200"/>
          </a:xfrm>
          <a:prstGeom prst="rect">
            <a:avLst/>
          </a:prstGeom>
        </p:spPr>
      </p:pic>
      <p:sp>
        <p:nvSpPr>
          <p:cNvPr id="8" name="Rectangle 7">
            <a:extLst>
              <a:ext uri="{FF2B5EF4-FFF2-40B4-BE49-F238E27FC236}">
                <a16:creationId xmlns:a16="http://schemas.microsoft.com/office/drawing/2014/main" id="{5BEC7AAD-2A87-4394-8E0C-FD8C2787CBDD}"/>
              </a:ext>
            </a:extLst>
          </p:cNvPr>
          <p:cNvSpPr/>
          <p:nvPr/>
        </p:nvSpPr>
        <p:spPr>
          <a:xfrm>
            <a:off x="1114424" y="1573666"/>
            <a:ext cx="4086225" cy="264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D1CD0C-9142-4A2F-8CEE-FC88D1A46691}"/>
              </a:ext>
            </a:extLst>
          </p:cNvPr>
          <p:cNvSpPr/>
          <p:nvPr/>
        </p:nvSpPr>
        <p:spPr>
          <a:xfrm>
            <a:off x="1238250" y="4191000"/>
            <a:ext cx="4895850"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1342585-E4F8-4FED-B7D0-AEE607752BB2}"/>
              </a:ext>
            </a:extLst>
          </p:cNvPr>
          <p:cNvSpPr/>
          <p:nvPr/>
        </p:nvSpPr>
        <p:spPr>
          <a:xfrm>
            <a:off x="6524625" y="1457325"/>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15F9124-F83B-47DD-8015-9AA28C115D07}"/>
              </a:ext>
            </a:extLst>
          </p:cNvPr>
          <p:cNvGrpSpPr/>
          <p:nvPr/>
        </p:nvGrpSpPr>
        <p:grpSpPr>
          <a:xfrm>
            <a:off x="71305" y="2891909"/>
            <a:ext cx="1262195" cy="369332"/>
            <a:chOff x="71305" y="2891909"/>
            <a:chExt cx="1262195" cy="369332"/>
          </a:xfrm>
        </p:grpSpPr>
        <p:cxnSp>
          <p:nvCxnSpPr>
            <p:cNvPr id="9" name="Straight Arrow Connector 8">
              <a:extLst>
                <a:ext uri="{FF2B5EF4-FFF2-40B4-BE49-F238E27FC236}">
                  <a16:creationId xmlns:a16="http://schemas.microsoft.com/office/drawing/2014/main" id="{60D52946-AAAF-497F-A040-C84F51D8BB85}"/>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C6C568-2C16-4684-8BF4-A31696C7349E}"/>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grpSp>
        <p:nvGrpSpPr>
          <p:cNvPr id="16" name="Group 15">
            <a:extLst>
              <a:ext uri="{FF2B5EF4-FFF2-40B4-BE49-F238E27FC236}">
                <a16:creationId xmlns:a16="http://schemas.microsoft.com/office/drawing/2014/main" id="{60D16CF9-65CF-4DD7-97CF-C3AAEA25C62C}"/>
              </a:ext>
            </a:extLst>
          </p:cNvPr>
          <p:cNvGrpSpPr/>
          <p:nvPr/>
        </p:nvGrpSpPr>
        <p:grpSpPr>
          <a:xfrm>
            <a:off x="-25488" y="5720834"/>
            <a:ext cx="1339937" cy="369332"/>
            <a:chOff x="-25488" y="5720834"/>
            <a:chExt cx="1339937" cy="369332"/>
          </a:xfrm>
        </p:grpSpPr>
        <p:cxnSp>
          <p:nvCxnSpPr>
            <p:cNvPr id="10" name="Straight Arrow Connector 9">
              <a:extLst>
                <a:ext uri="{FF2B5EF4-FFF2-40B4-BE49-F238E27FC236}">
                  <a16:creationId xmlns:a16="http://schemas.microsoft.com/office/drawing/2014/main" id="{EB8BBB01-6894-4F37-82B4-8CDD0040BCD5}"/>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841FB97-AE36-4243-8AA0-89AD2B19106B}"/>
                </a:ext>
              </a:extLst>
            </p:cNvPr>
            <p:cNvSpPr txBox="1"/>
            <p:nvPr/>
          </p:nvSpPr>
          <p:spPr>
            <a:xfrm>
              <a:off x="-25488" y="5720834"/>
              <a:ext cx="925253" cy="369332"/>
            </a:xfrm>
            <a:prstGeom prst="rect">
              <a:avLst/>
            </a:prstGeom>
            <a:noFill/>
          </p:spPr>
          <p:txBody>
            <a:bodyPr wrap="none" rtlCol="0">
              <a:spAutoFit/>
            </a:bodyPr>
            <a:lstStyle/>
            <a:p>
              <a:r>
                <a:rPr lang="en-US" dirty="0"/>
                <a:t>20 min.</a:t>
              </a:r>
            </a:p>
          </p:txBody>
        </p:sp>
      </p:grpSp>
    </p:spTree>
    <p:extLst>
      <p:ext uri="{BB962C8B-B14F-4D97-AF65-F5344CB8AC3E}">
        <p14:creationId xmlns:p14="http://schemas.microsoft.com/office/powerpoint/2010/main" val="57411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Health Behavior</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19</a:t>
            </a:fld>
            <a:endParaRPr lang="en-US"/>
          </a:p>
        </p:txBody>
      </p:sp>
      <p:grpSp>
        <p:nvGrpSpPr>
          <p:cNvPr id="6" name="Group 5">
            <a:extLst>
              <a:ext uri="{FF2B5EF4-FFF2-40B4-BE49-F238E27FC236}">
                <a16:creationId xmlns:a16="http://schemas.microsoft.com/office/drawing/2014/main" id="{3E162CDD-E4CB-4C9A-8260-BE84BEFA2DC0}"/>
              </a:ext>
            </a:extLst>
          </p:cNvPr>
          <p:cNvGrpSpPr/>
          <p:nvPr/>
        </p:nvGrpSpPr>
        <p:grpSpPr>
          <a:xfrm>
            <a:off x="1295399" y="1635407"/>
            <a:ext cx="4579850" cy="5099637"/>
            <a:chOff x="3506875" y="1549682"/>
            <a:chExt cx="4579850" cy="5099637"/>
          </a:xfrm>
        </p:grpSpPr>
        <p:pic>
          <p:nvPicPr>
            <p:cNvPr id="5" name="Content Placeholder 10">
              <a:extLst>
                <a:ext uri="{FF2B5EF4-FFF2-40B4-BE49-F238E27FC236}">
                  <a16:creationId xmlns:a16="http://schemas.microsoft.com/office/drawing/2014/main" id="{4CA6C912-293B-461B-95D5-CFDD58EBB3ED}"/>
                </a:ext>
              </a:extLst>
            </p:cNvPr>
            <p:cNvPicPr>
              <a:picLocks noChangeAspect="1"/>
            </p:cNvPicPr>
            <p:nvPr/>
          </p:nvPicPr>
          <p:blipFill>
            <a:blip r:embed="rId2"/>
            <a:stretch>
              <a:fillRect/>
            </a:stretch>
          </p:blipFill>
          <p:spPr>
            <a:xfrm>
              <a:off x="3506875" y="1549682"/>
              <a:ext cx="4512806" cy="5099637"/>
            </a:xfrm>
            <a:prstGeom prst="rect">
              <a:avLst/>
            </a:prstGeom>
          </p:spPr>
        </p:pic>
        <p:sp>
          <p:nvSpPr>
            <p:cNvPr id="4" name="Rectangle 3">
              <a:extLst>
                <a:ext uri="{FF2B5EF4-FFF2-40B4-BE49-F238E27FC236}">
                  <a16:creationId xmlns:a16="http://schemas.microsoft.com/office/drawing/2014/main" id="{CFF4BE32-24C1-40E0-BD67-02DC47B4464D}"/>
                </a:ext>
              </a:extLst>
            </p:cNvPr>
            <p:cNvSpPr/>
            <p:nvPr/>
          </p:nvSpPr>
          <p:spPr>
            <a:xfrm>
              <a:off x="5067300" y="2305050"/>
              <a:ext cx="3019425" cy="125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A6F883F-8FD4-496C-BF34-ED16E2E510AA}"/>
              </a:ext>
            </a:extLst>
          </p:cNvPr>
          <p:cNvSpPr txBox="1"/>
          <p:nvPr/>
        </p:nvSpPr>
        <p:spPr>
          <a:xfrm>
            <a:off x="6635616" y="2390775"/>
            <a:ext cx="4657724" cy="1384995"/>
          </a:xfrm>
          <a:prstGeom prst="rect">
            <a:avLst/>
          </a:prstGeom>
          <a:noFill/>
        </p:spPr>
        <p:txBody>
          <a:bodyPr wrap="square" rtlCol="0">
            <a:spAutoFit/>
          </a:bodyPr>
          <a:lstStyle/>
          <a:p>
            <a:r>
              <a:rPr lang="en-US" sz="2800" u="sng" dirty="0"/>
              <a:t>5 Health Behavior</a:t>
            </a:r>
            <a:r>
              <a:rPr lang="en-US" sz="2800" dirty="0"/>
              <a:t> indicators will be included on the final list of 20 for HNC 2030</a:t>
            </a:r>
          </a:p>
        </p:txBody>
      </p:sp>
    </p:spTree>
    <p:extLst>
      <p:ext uri="{BB962C8B-B14F-4D97-AF65-F5344CB8AC3E}">
        <p14:creationId xmlns:p14="http://schemas.microsoft.com/office/powerpoint/2010/main" val="287643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4E7-1D1C-4836-A9EC-314E27DD97A7}"/>
              </a:ext>
            </a:extLst>
          </p:cNvPr>
          <p:cNvSpPr>
            <a:spLocks noGrp="1"/>
          </p:cNvSpPr>
          <p:nvPr>
            <p:ph type="ctrTitle"/>
          </p:nvPr>
        </p:nvSpPr>
        <p:spPr>
          <a:xfrm>
            <a:off x="266700" y="663971"/>
            <a:ext cx="7362825" cy="3171258"/>
          </a:xfrm>
        </p:spPr>
        <p:txBody>
          <a:bodyPr>
            <a:noAutofit/>
          </a:bodyPr>
          <a:lstStyle/>
          <a:p>
            <a:r>
              <a:rPr lang="en-US" sz="5400" dirty="0">
                <a:latin typeface="Gadugi" panose="020B0502040204020203" pitchFamily="34" charset="0"/>
              </a:rPr>
              <a:t>Healthy North Carolina 2030</a:t>
            </a:r>
            <a:br>
              <a:rPr lang="en-US" sz="5400" dirty="0">
                <a:latin typeface="Gadugi" panose="020B0502040204020203" pitchFamily="34" charset="0"/>
              </a:rPr>
            </a:br>
            <a:r>
              <a:rPr lang="en-US" sz="2000" dirty="0">
                <a:latin typeface="Gadugi" panose="020B0502040204020203" pitchFamily="34" charset="0"/>
              </a:rPr>
              <a:t> </a:t>
            </a:r>
            <a:br>
              <a:rPr lang="en-US" sz="4400" dirty="0">
                <a:latin typeface="Gadugi" panose="020B0502040204020203" pitchFamily="34" charset="0"/>
              </a:rPr>
            </a:br>
            <a:r>
              <a:rPr lang="en-US" sz="3600" dirty="0">
                <a:latin typeface="Gadugi" panose="020B0502040204020203" pitchFamily="34" charset="0"/>
              </a:rPr>
              <a:t>Community Input Sessions</a:t>
            </a:r>
            <a:endParaRPr lang="en-US" sz="5400" dirty="0">
              <a:latin typeface="Gadugi" panose="020B0502040204020203" pitchFamily="34" charset="0"/>
            </a:endParaRPr>
          </a:p>
        </p:txBody>
      </p:sp>
      <p:sp>
        <p:nvSpPr>
          <p:cNvPr id="3" name="Content Placeholder 2">
            <a:extLst>
              <a:ext uri="{FF2B5EF4-FFF2-40B4-BE49-F238E27FC236}">
                <a16:creationId xmlns:a16="http://schemas.microsoft.com/office/drawing/2014/main" id="{395E94CC-906A-4CFA-9578-95525ED8A38F}"/>
              </a:ext>
            </a:extLst>
          </p:cNvPr>
          <p:cNvSpPr>
            <a:spLocks noGrp="1"/>
          </p:cNvSpPr>
          <p:nvPr>
            <p:ph type="subTitle" idx="1"/>
          </p:nvPr>
        </p:nvSpPr>
        <p:spPr>
          <a:xfrm>
            <a:off x="333375" y="4896880"/>
            <a:ext cx="6400800" cy="1550773"/>
          </a:xfrm>
        </p:spPr>
        <p:txBody>
          <a:bodyPr>
            <a:noAutofit/>
          </a:bodyPr>
          <a:lstStyle/>
          <a:p>
            <a:pPr marL="0" indent="0">
              <a:buNone/>
            </a:pPr>
            <a:r>
              <a:rPr lang="en-US" sz="2000" dirty="0">
                <a:latin typeface="Gadugi" panose="020B0502040204020203" pitchFamily="34" charset="0"/>
              </a:rPr>
              <a:t>Brieanne Lyda-McDonald, MSPH</a:t>
            </a:r>
          </a:p>
          <a:p>
            <a:pPr marL="0" indent="0">
              <a:buNone/>
            </a:pPr>
            <a:r>
              <a:rPr lang="en-US" sz="2000" dirty="0">
                <a:latin typeface="Gadugi" panose="020B0502040204020203" pitchFamily="34" charset="0"/>
              </a:rPr>
              <a:t>Project Director</a:t>
            </a:r>
          </a:p>
          <a:p>
            <a:pPr marL="0" indent="0">
              <a:buNone/>
            </a:pPr>
            <a:r>
              <a:rPr lang="en-US" sz="2000" dirty="0">
                <a:latin typeface="Gadugi" panose="020B0502040204020203" pitchFamily="34" charset="0"/>
              </a:rPr>
              <a:t>North Carolina Institute of Medicine			</a:t>
            </a:r>
          </a:p>
        </p:txBody>
      </p:sp>
      <p:pic>
        <p:nvPicPr>
          <p:cNvPr id="1026" name="Picture 2" descr="NCIOM logo"/>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9106591" y="210322"/>
            <a:ext cx="2571750" cy="638175"/>
          </a:xfrm>
          <a:prstGeom prst="rect">
            <a:avLst/>
          </a:prstGeom>
          <a:noFill/>
        </p:spPr>
      </p:pic>
      <p:pic>
        <p:nvPicPr>
          <p:cNvPr id="8" name="Picture 7">
            <a:extLst>
              <a:ext uri="{FF2B5EF4-FFF2-40B4-BE49-F238E27FC236}">
                <a16:creationId xmlns:a16="http://schemas.microsoft.com/office/drawing/2014/main" id="{4994D9AB-ED97-4E97-8EEF-19B0A58E7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812" y="2971800"/>
            <a:ext cx="5341813" cy="3552825"/>
          </a:xfrm>
          <a:prstGeom prst="rect">
            <a:avLst/>
          </a:prstGeom>
        </p:spPr>
      </p:pic>
    </p:spTree>
    <p:extLst>
      <p:ext uri="{BB962C8B-B14F-4D97-AF65-F5344CB8AC3E}">
        <p14:creationId xmlns:p14="http://schemas.microsoft.com/office/powerpoint/2010/main" val="38322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Health Behavior</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20</a:t>
            </a:fld>
            <a:endParaRPr lang="en-US"/>
          </a:p>
        </p:txBody>
      </p:sp>
      <p:sp>
        <p:nvSpPr>
          <p:cNvPr id="7" name="TextBox 6">
            <a:extLst>
              <a:ext uri="{FF2B5EF4-FFF2-40B4-BE49-F238E27FC236}">
                <a16:creationId xmlns:a16="http://schemas.microsoft.com/office/drawing/2014/main" id="{7785EF27-DF88-48AB-9211-506CCF0D4125}"/>
              </a:ext>
            </a:extLst>
          </p:cNvPr>
          <p:cNvSpPr txBox="1"/>
          <p:nvPr/>
        </p:nvSpPr>
        <p:spPr>
          <a:xfrm>
            <a:off x="400050" y="1602111"/>
            <a:ext cx="11277600" cy="4247317"/>
          </a:xfrm>
          <a:prstGeom prst="rect">
            <a:avLst/>
          </a:prstGeom>
          <a:noFill/>
        </p:spPr>
        <p:txBody>
          <a:bodyPr wrap="square" rtlCol="0">
            <a:spAutoFit/>
          </a:bodyPr>
          <a:lstStyle/>
          <a:p>
            <a:r>
              <a:rPr lang="en-US" b="1" dirty="0"/>
              <a:t>Aspects of Health Behaviors:												</a:t>
            </a:r>
            <a:r>
              <a:rPr lang="en-US" dirty="0"/>
              <a:t> </a:t>
            </a:r>
          </a:p>
          <a:p>
            <a:pPr marL="285750" lvl="0" indent="-285750">
              <a:buFont typeface="Arial" panose="020B0604020202020204" pitchFamily="34" charset="0"/>
              <a:buChar char="•"/>
            </a:pPr>
            <a:r>
              <a:rPr lang="en-US" b="1" dirty="0"/>
              <a:t>Alcohol and Drug Use - </a:t>
            </a:r>
            <a:r>
              <a:rPr lang="en-US" dirty="0"/>
              <a:t>When consumed in excess, alcohol is harmful to the health and well-being of those that drink as well as their families, friends, and communities. Prescription drug misuse and illicit drug use also have substantial health, economic, and social consequences.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Diet and Exercise –</a:t>
            </a:r>
            <a:r>
              <a:rPr lang="en-US" dirty="0"/>
              <a:t> The foods we consume and the amount of physical activity we engage in, along with genetic factors and personal choices, shape our health and our risk of being overweight and obese.</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Sexual Activity -</a:t>
            </a:r>
            <a:r>
              <a:rPr lang="en-US" dirty="0"/>
              <a:t> Sexually transmitted infections and unplanned pregnancies have lasting effects on health and well-being, especially for adolescents.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Tobacco Use -</a:t>
            </a:r>
            <a:r>
              <a:rPr lang="en-US" dirty="0"/>
              <a:t> Tobacco use is the leading cause of preventable death in the United States.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Other – </a:t>
            </a:r>
            <a:r>
              <a:rPr lang="en-US" dirty="0"/>
              <a:t>e.g., Falls and Breastfeeding</a:t>
            </a:r>
          </a:p>
        </p:txBody>
      </p:sp>
      <p:pic>
        <p:nvPicPr>
          <p:cNvPr id="5" name="Picture 4">
            <a:extLst>
              <a:ext uri="{FF2B5EF4-FFF2-40B4-BE49-F238E27FC236}">
                <a16:creationId xmlns:a16="http://schemas.microsoft.com/office/drawing/2014/main" id="{40606C09-11B3-412A-96E8-10137284B52A}"/>
              </a:ext>
            </a:extLst>
          </p:cNvPr>
          <p:cNvPicPr/>
          <p:nvPr/>
        </p:nvPicPr>
        <p:blipFill>
          <a:blip r:embed="rId2">
            <a:extLst>
              <a:ext uri="{28A0092B-C50C-407E-A947-70E740481C1C}">
                <a14:useLocalDpi xmlns:a14="http://schemas.microsoft.com/office/drawing/2010/main" val="0"/>
              </a:ext>
            </a:extLst>
          </a:blip>
          <a:stretch>
            <a:fillRect/>
          </a:stretch>
        </p:blipFill>
        <p:spPr>
          <a:xfrm>
            <a:off x="400050" y="6424665"/>
            <a:ext cx="1031240" cy="265430"/>
          </a:xfrm>
          <a:prstGeom prst="rect">
            <a:avLst/>
          </a:prstGeom>
        </p:spPr>
      </p:pic>
    </p:spTree>
    <p:extLst>
      <p:ext uri="{BB962C8B-B14F-4D97-AF65-F5344CB8AC3E}">
        <p14:creationId xmlns:p14="http://schemas.microsoft.com/office/powerpoint/2010/main" val="64802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2B03-9E73-41F6-A34F-64E767A1800F}"/>
              </a:ext>
            </a:extLst>
          </p:cNvPr>
          <p:cNvSpPr>
            <a:spLocks noGrp="1"/>
          </p:cNvSpPr>
          <p:nvPr>
            <p:ph type="title"/>
          </p:nvPr>
        </p:nvSpPr>
        <p:spPr/>
        <p:txBody>
          <a:bodyPr/>
          <a:lstStyle/>
          <a:p>
            <a:r>
              <a:rPr lang="en-US" dirty="0"/>
              <a:t>Health Behavior FAQ</a:t>
            </a:r>
          </a:p>
        </p:txBody>
      </p:sp>
      <p:sp>
        <p:nvSpPr>
          <p:cNvPr id="3" name="Content Placeholder 2">
            <a:extLst>
              <a:ext uri="{FF2B5EF4-FFF2-40B4-BE49-F238E27FC236}">
                <a16:creationId xmlns:a16="http://schemas.microsoft.com/office/drawing/2014/main" id="{591A0352-B6B7-4E3A-8362-41BC2F71C6D2}"/>
              </a:ext>
            </a:extLst>
          </p:cNvPr>
          <p:cNvSpPr>
            <a:spLocks noGrp="1"/>
          </p:cNvSpPr>
          <p:nvPr>
            <p:ph idx="1"/>
          </p:nvPr>
        </p:nvSpPr>
        <p:spPr/>
        <p:txBody>
          <a:bodyPr/>
          <a:lstStyle/>
          <a:p>
            <a:r>
              <a:rPr lang="en-US" dirty="0"/>
              <a:t>Some indicators are not “behaviors” – using closest possible measure (ex. teen birth rate &amp; HIV diagnosis)</a:t>
            </a:r>
          </a:p>
          <a:p>
            <a:r>
              <a:rPr lang="en-US" dirty="0"/>
              <a:t>Youth tobacco use includes e-cigarettes</a:t>
            </a:r>
          </a:p>
          <a:p>
            <a:r>
              <a:rPr lang="en-US" dirty="0"/>
              <a:t>“Missing” indicators:</a:t>
            </a:r>
          </a:p>
          <a:p>
            <a:pPr lvl="1"/>
            <a:r>
              <a:rPr lang="en-US" dirty="0"/>
              <a:t>Adult nicotine use – measures of adult smoking do not account for vaping/e-cigarette use; we do not have a measure that would show this data</a:t>
            </a:r>
          </a:p>
          <a:p>
            <a:pPr lvl="1"/>
            <a:r>
              <a:rPr lang="en-US" dirty="0"/>
              <a:t>Healthy eating – available measures of veg and fruit intake “one or more times per day”</a:t>
            </a:r>
          </a:p>
        </p:txBody>
      </p:sp>
    </p:spTree>
    <p:extLst>
      <p:ext uri="{BB962C8B-B14F-4D97-AF65-F5344CB8AC3E}">
        <p14:creationId xmlns:p14="http://schemas.microsoft.com/office/powerpoint/2010/main" val="206447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Health Behavior</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22</a:t>
            </a:fld>
            <a:endParaRPr lang="en-US"/>
          </a:p>
        </p:txBody>
      </p:sp>
      <p:pic>
        <p:nvPicPr>
          <p:cNvPr id="7" name="Picture 6">
            <a:extLst>
              <a:ext uri="{FF2B5EF4-FFF2-40B4-BE49-F238E27FC236}">
                <a16:creationId xmlns:a16="http://schemas.microsoft.com/office/drawing/2014/main" id="{6A1DEE73-EA77-40B1-A282-94F603C36C10}"/>
              </a:ext>
            </a:extLst>
          </p:cNvPr>
          <p:cNvPicPr>
            <a:picLocks noChangeAspect="1"/>
          </p:cNvPicPr>
          <p:nvPr/>
        </p:nvPicPr>
        <p:blipFill>
          <a:blip r:embed="rId2"/>
          <a:stretch>
            <a:fillRect/>
          </a:stretch>
        </p:blipFill>
        <p:spPr>
          <a:xfrm>
            <a:off x="1295399" y="1573666"/>
            <a:ext cx="6687927" cy="5029200"/>
          </a:xfrm>
          <a:prstGeom prst="rect">
            <a:avLst/>
          </a:prstGeom>
        </p:spPr>
      </p:pic>
      <p:sp>
        <p:nvSpPr>
          <p:cNvPr id="8" name="Rectangle 7">
            <a:extLst>
              <a:ext uri="{FF2B5EF4-FFF2-40B4-BE49-F238E27FC236}">
                <a16:creationId xmlns:a16="http://schemas.microsoft.com/office/drawing/2014/main" id="{5BEC7AAD-2A87-4394-8E0C-FD8C2787CBDD}"/>
              </a:ext>
            </a:extLst>
          </p:cNvPr>
          <p:cNvSpPr/>
          <p:nvPr/>
        </p:nvSpPr>
        <p:spPr>
          <a:xfrm>
            <a:off x="1114424" y="1573666"/>
            <a:ext cx="4086225" cy="264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D1CD0C-9142-4A2F-8CEE-FC88D1A46691}"/>
              </a:ext>
            </a:extLst>
          </p:cNvPr>
          <p:cNvSpPr/>
          <p:nvPr/>
        </p:nvSpPr>
        <p:spPr>
          <a:xfrm>
            <a:off x="1238250" y="4191000"/>
            <a:ext cx="4895850"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1342585-E4F8-4FED-B7D0-AEE607752BB2}"/>
              </a:ext>
            </a:extLst>
          </p:cNvPr>
          <p:cNvSpPr/>
          <p:nvPr/>
        </p:nvSpPr>
        <p:spPr>
          <a:xfrm>
            <a:off x="6524625" y="1457325"/>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15F9124-F83B-47DD-8015-9AA28C115D07}"/>
              </a:ext>
            </a:extLst>
          </p:cNvPr>
          <p:cNvGrpSpPr/>
          <p:nvPr/>
        </p:nvGrpSpPr>
        <p:grpSpPr>
          <a:xfrm>
            <a:off x="71305" y="2891909"/>
            <a:ext cx="1262195" cy="369332"/>
            <a:chOff x="71305" y="2891909"/>
            <a:chExt cx="1262195" cy="369332"/>
          </a:xfrm>
        </p:grpSpPr>
        <p:cxnSp>
          <p:nvCxnSpPr>
            <p:cNvPr id="9" name="Straight Arrow Connector 8">
              <a:extLst>
                <a:ext uri="{FF2B5EF4-FFF2-40B4-BE49-F238E27FC236}">
                  <a16:creationId xmlns:a16="http://schemas.microsoft.com/office/drawing/2014/main" id="{60D52946-AAAF-497F-A040-C84F51D8BB85}"/>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C6C568-2C16-4684-8BF4-A31696C7349E}"/>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grpSp>
        <p:nvGrpSpPr>
          <p:cNvPr id="16" name="Group 15">
            <a:extLst>
              <a:ext uri="{FF2B5EF4-FFF2-40B4-BE49-F238E27FC236}">
                <a16:creationId xmlns:a16="http://schemas.microsoft.com/office/drawing/2014/main" id="{60D16CF9-65CF-4DD7-97CF-C3AAEA25C62C}"/>
              </a:ext>
            </a:extLst>
          </p:cNvPr>
          <p:cNvGrpSpPr/>
          <p:nvPr/>
        </p:nvGrpSpPr>
        <p:grpSpPr>
          <a:xfrm>
            <a:off x="-25488" y="5720834"/>
            <a:ext cx="1339937" cy="369332"/>
            <a:chOff x="-25488" y="5720834"/>
            <a:chExt cx="1339937" cy="369332"/>
          </a:xfrm>
        </p:grpSpPr>
        <p:cxnSp>
          <p:nvCxnSpPr>
            <p:cNvPr id="10" name="Straight Arrow Connector 9">
              <a:extLst>
                <a:ext uri="{FF2B5EF4-FFF2-40B4-BE49-F238E27FC236}">
                  <a16:creationId xmlns:a16="http://schemas.microsoft.com/office/drawing/2014/main" id="{EB8BBB01-6894-4F37-82B4-8CDD0040BCD5}"/>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841FB97-AE36-4243-8AA0-89AD2B19106B}"/>
                </a:ext>
              </a:extLst>
            </p:cNvPr>
            <p:cNvSpPr txBox="1"/>
            <p:nvPr/>
          </p:nvSpPr>
          <p:spPr>
            <a:xfrm>
              <a:off x="-25488" y="5720834"/>
              <a:ext cx="925253" cy="369332"/>
            </a:xfrm>
            <a:prstGeom prst="rect">
              <a:avLst/>
            </a:prstGeom>
            <a:noFill/>
          </p:spPr>
          <p:txBody>
            <a:bodyPr wrap="none" rtlCol="0">
              <a:spAutoFit/>
            </a:bodyPr>
            <a:lstStyle/>
            <a:p>
              <a:r>
                <a:rPr lang="en-US" dirty="0"/>
                <a:t>20 min.</a:t>
              </a:r>
            </a:p>
          </p:txBody>
        </p:sp>
      </p:grpSp>
    </p:spTree>
    <p:extLst>
      <p:ext uri="{BB962C8B-B14F-4D97-AF65-F5344CB8AC3E}">
        <p14:creationId xmlns:p14="http://schemas.microsoft.com/office/powerpoint/2010/main" val="260259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0759-F6F3-4584-8551-D8F9460F2DC9}"/>
              </a:ext>
            </a:extLst>
          </p:cNvPr>
          <p:cNvSpPr>
            <a:spLocks noGrp="1"/>
          </p:cNvSpPr>
          <p:nvPr>
            <p:ph type="title"/>
          </p:nvPr>
        </p:nvSpPr>
        <p:spPr/>
        <p:txBody>
          <a:bodyPr/>
          <a:lstStyle/>
          <a:p>
            <a:r>
              <a:rPr lang="en-US" dirty="0"/>
              <a:t>Questions about process</a:t>
            </a:r>
          </a:p>
        </p:txBody>
      </p:sp>
      <p:sp>
        <p:nvSpPr>
          <p:cNvPr id="3" name="Content Placeholder 2">
            <a:extLst>
              <a:ext uri="{FF2B5EF4-FFF2-40B4-BE49-F238E27FC236}">
                <a16:creationId xmlns:a16="http://schemas.microsoft.com/office/drawing/2014/main" id="{AB18A666-28C2-432A-92E4-BD39DC4C7EC7}"/>
              </a:ext>
            </a:extLst>
          </p:cNvPr>
          <p:cNvSpPr>
            <a:spLocks noGrp="1"/>
          </p:cNvSpPr>
          <p:nvPr>
            <p:ph idx="1"/>
          </p:nvPr>
        </p:nvSpPr>
        <p:spPr>
          <a:xfrm>
            <a:off x="1295400" y="1819275"/>
            <a:ext cx="9601200" cy="4188610"/>
          </a:xfrm>
        </p:spPr>
        <p:txBody>
          <a:bodyPr/>
          <a:lstStyle/>
          <a:p>
            <a:endParaRPr lang="en-US" dirty="0"/>
          </a:p>
          <a:p>
            <a:endParaRPr lang="en-US" dirty="0"/>
          </a:p>
          <a:p>
            <a:pPr marL="0" indent="0">
              <a:buNone/>
            </a:pPr>
            <a:r>
              <a:rPr lang="en-US" sz="3600" dirty="0"/>
              <a:t>Any questions before moving on?</a:t>
            </a:r>
          </a:p>
        </p:txBody>
      </p:sp>
    </p:spTree>
    <p:extLst>
      <p:ext uri="{BB962C8B-B14F-4D97-AF65-F5344CB8AC3E}">
        <p14:creationId xmlns:p14="http://schemas.microsoft.com/office/powerpoint/2010/main" val="204337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Clinical Care</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24</a:t>
            </a:fld>
            <a:endParaRPr lang="en-US"/>
          </a:p>
        </p:txBody>
      </p:sp>
      <p:pic>
        <p:nvPicPr>
          <p:cNvPr id="7" name="Picture 6">
            <a:extLst>
              <a:ext uri="{FF2B5EF4-FFF2-40B4-BE49-F238E27FC236}">
                <a16:creationId xmlns:a16="http://schemas.microsoft.com/office/drawing/2014/main" id="{909239FB-8D60-4764-A1B6-79F8B6C99F26}"/>
              </a:ext>
            </a:extLst>
          </p:cNvPr>
          <p:cNvPicPr>
            <a:picLocks noChangeAspect="1"/>
          </p:cNvPicPr>
          <p:nvPr/>
        </p:nvPicPr>
        <p:blipFill>
          <a:blip r:embed="rId2"/>
          <a:stretch>
            <a:fillRect/>
          </a:stretch>
        </p:blipFill>
        <p:spPr>
          <a:xfrm>
            <a:off x="1295399" y="1603257"/>
            <a:ext cx="6672263" cy="5065839"/>
          </a:xfrm>
          <a:prstGeom prst="rect">
            <a:avLst/>
          </a:prstGeom>
        </p:spPr>
      </p:pic>
      <p:sp>
        <p:nvSpPr>
          <p:cNvPr id="8" name="Rectangle 7">
            <a:extLst>
              <a:ext uri="{FF2B5EF4-FFF2-40B4-BE49-F238E27FC236}">
                <a16:creationId xmlns:a16="http://schemas.microsoft.com/office/drawing/2014/main" id="{4A41D675-C268-4FA4-B17A-4087D79B5209}"/>
              </a:ext>
            </a:extLst>
          </p:cNvPr>
          <p:cNvSpPr/>
          <p:nvPr/>
        </p:nvSpPr>
        <p:spPr>
          <a:xfrm>
            <a:off x="1114424" y="1573666"/>
            <a:ext cx="4086225" cy="321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481CBD-580B-4BF7-9624-61E1EEE2EB88}"/>
              </a:ext>
            </a:extLst>
          </p:cNvPr>
          <p:cNvSpPr/>
          <p:nvPr/>
        </p:nvSpPr>
        <p:spPr>
          <a:xfrm>
            <a:off x="1133475" y="4171950"/>
            <a:ext cx="4895850"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95ECA0F-62C1-4628-8745-EE08DE1BECBA}"/>
              </a:ext>
            </a:extLst>
          </p:cNvPr>
          <p:cNvSpPr/>
          <p:nvPr/>
        </p:nvSpPr>
        <p:spPr>
          <a:xfrm>
            <a:off x="6248400" y="1495425"/>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89D93DD-5BB4-4E5F-9C0C-02DAB3A0282D}"/>
              </a:ext>
            </a:extLst>
          </p:cNvPr>
          <p:cNvGrpSpPr/>
          <p:nvPr/>
        </p:nvGrpSpPr>
        <p:grpSpPr>
          <a:xfrm>
            <a:off x="0" y="5720834"/>
            <a:ext cx="1339937" cy="369332"/>
            <a:chOff x="-25488" y="5720834"/>
            <a:chExt cx="1339937" cy="369332"/>
          </a:xfrm>
        </p:grpSpPr>
        <p:cxnSp>
          <p:nvCxnSpPr>
            <p:cNvPr id="11" name="Straight Arrow Connector 10">
              <a:extLst>
                <a:ext uri="{FF2B5EF4-FFF2-40B4-BE49-F238E27FC236}">
                  <a16:creationId xmlns:a16="http://schemas.microsoft.com/office/drawing/2014/main" id="{51C3CD3A-6594-458A-83B2-FAD56BE08B77}"/>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D58BC4-7217-408E-A059-26503C22C03A}"/>
                </a:ext>
              </a:extLst>
            </p:cNvPr>
            <p:cNvSpPr txBox="1"/>
            <p:nvPr/>
          </p:nvSpPr>
          <p:spPr>
            <a:xfrm>
              <a:off x="-25488" y="5720834"/>
              <a:ext cx="925253" cy="369332"/>
            </a:xfrm>
            <a:prstGeom prst="rect">
              <a:avLst/>
            </a:prstGeom>
            <a:noFill/>
          </p:spPr>
          <p:txBody>
            <a:bodyPr wrap="none" rtlCol="0">
              <a:spAutoFit/>
            </a:bodyPr>
            <a:lstStyle/>
            <a:p>
              <a:r>
                <a:rPr lang="en-US" dirty="0"/>
                <a:t>15 min.</a:t>
              </a:r>
            </a:p>
          </p:txBody>
        </p:sp>
      </p:grpSp>
      <p:grpSp>
        <p:nvGrpSpPr>
          <p:cNvPr id="13" name="Group 12">
            <a:extLst>
              <a:ext uri="{FF2B5EF4-FFF2-40B4-BE49-F238E27FC236}">
                <a16:creationId xmlns:a16="http://schemas.microsoft.com/office/drawing/2014/main" id="{F26687A1-D6D1-4D5A-9456-69352FF80D76}"/>
              </a:ext>
            </a:extLst>
          </p:cNvPr>
          <p:cNvGrpSpPr/>
          <p:nvPr/>
        </p:nvGrpSpPr>
        <p:grpSpPr>
          <a:xfrm>
            <a:off x="71305" y="2891909"/>
            <a:ext cx="1262195" cy="369332"/>
            <a:chOff x="71305" y="2891909"/>
            <a:chExt cx="1262195" cy="369332"/>
          </a:xfrm>
        </p:grpSpPr>
        <p:cxnSp>
          <p:nvCxnSpPr>
            <p:cNvPr id="14" name="Straight Arrow Connector 13">
              <a:extLst>
                <a:ext uri="{FF2B5EF4-FFF2-40B4-BE49-F238E27FC236}">
                  <a16:creationId xmlns:a16="http://schemas.microsoft.com/office/drawing/2014/main" id="{F8BA309D-CC3D-44AE-BB8D-C2C9077A0AB8}"/>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D258D6-FA80-4064-81AE-19F0FFEDFEE7}"/>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spTree>
    <p:extLst>
      <p:ext uri="{BB962C8B-B14F-4D97-AF65-F5344CB8AC3E}">
        <p14:creationId xmlns:p14="http://schemas.microsoft.com/office/powerpoint/2010/main" val="199854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Clinical Care</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25</a:t>
            </a:fld>
            <a:endParaRPr lang="en-US"/>
          </a:p>
        </p:txBody>
      </p:sp>
      <p:grpSp>
        <p:nvGrpSpPr>
          <p:cNvPr id="7" name="Group 6">
            <a:extLst>
              <a:ext uri="{FF2B5EF4-FFF2-40B4-BE49-F238E27FC236}">
                <a16:creationId xmlns:a16="http://schemas.microsoft.com/office/drawing/2014/main" id="{BFF5D70D-58BF-49B4-B2C1-590BD3492962}"/>
              </a:ext>
            </a:extLst>
          </p:cNvPr>
          <p:cNvGrpSpPr/>
          <p:nvPr/>
        </p:nvGrpSpPr>
        <p:grpSpPr>
          <a:xfrm>
            <a:off x="1449475" y="1567522"/>
            <a:ext cx="4646525" cy="5099637"/>
            <a:chOff x="3449725" y="1549682"/>
            <a:chExt cx="4646525" cy="5099637"/>
          </a:xfrm>
        </p:grpSpPr>
        <p:pic>
          <p:nvPicPr>
            <p:cNvPr id="5" name="Content Placeholder 10">
              <a:extLst>
                <a:ext uri="{FF2B5EF4-FFF2-40B4-BE49-F238E27FC236}">
                  <a16:creationId xmlns:a16="http://schemas.microsoft.com/office/drawing/2014/main" id="{4CA6C912-293B-461B-95D5-CFDD58EBB3ED}"/>
                </a:ext>
              </a:extLst>
            </p:cNvPr>
            <p:cNvPicPr>
              <a:picLocks noChangeAspect="1"/>
            </p:cNvPicPr>
            <p:nvPr/>
          </p:nvPicPr>
          <p:blipFill>
            <a:blip r:embed="rId2"/>
            <a:stretch>
              <a:fillRect/>
            </a:stretch>
          </p:blipFill>
          <p:spPr>
            <a:xfrm>
              <a:off x="3449725" y="1549682"/>
              <a:ext cx="4512806" cy="5099637"/>
            </a:xfrm>
            <a:prstGeom prst="rect">
              <a:avLst/>
            </a:prstGeom>
          </p:spPr>
        </p:pic>
        <p:sp>
          <p:nvSpPr>
            <p:cNvPr id="4" name="Rectangle 3">
              <a:extLst>
                <a:ext uri="{FF2B5EF4-FFF2-40B4-BE49-F238E27FC236}">
                  <a16:creationId xmlns:a16="http://schemas.microsoft.com/office/drawing/2014/main" id="{CFF4BE32-24C1-40E0-BD67-02DC47B4464D}"/>
                </a:ext>
              </a:extLst>
            </p:cNvPr>
            <p:cNvSpPr/>
            <p:nvPr/>
          </p:nvSpPr>
          <p:spPr>
            <a:xfrm>
              <a:off x="5076825" y="3552825"/>
              <a:ext cx="3019425" cy="714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48437A7-2174-4834-8B17-82D8355CB562}"/>
              </a:ext>
            </a:extLst>
          </p:cNvPr>
          <p:cNvSpPr txBox="1"/>
          <p:nvPr/>
        </p:nvSpPr>
        <p:spPr>
          <a:xfrm>
            <a:off x="6686920" y="2283618"/>
            <a:ext cx="4438279" cy="1384995"/>
          </a:xfrm>
          <a:prstGeom prst="rect">
            <a:avLst/>
          </a:prstGeom>
          <a:noFill/>
        </p:spPr>
        <p:txBody>
          <a:bodyPr wrap="square" rtlCol="0">
            <a:spAutoFit/>
          </a:bodyPr>
          <a:lstStyle/>
          <a:p>
            <a:r>
              <a:rPr lang="en-US" sz="2800" u="sng" dirty="0"/>
              <a:t>4 Clinical Care </a:t>
            </a:r>
            <a:r>
              <a:rPr lang="en-US" sz="2800" dirty="0"/>
              <a:t>indicators will be included on the final list of 20 for HNC 2030</a:t>
            </a:r>
          </a:p>
        </p:txBody>
      </p:sp>
    </p:spTree>
    <p:extLst>
      <p:ext uri="{BB962C8B-B14F-4D97-AF65-F5344CB8AC3E}">
        <p14:creationId xmlns:p14="http://schemas.microsoft.com/office/powerpoint/2010/main" val="33908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Clinical Care</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26</a:t>
            </a:fld>
            <a:endParaRPr lang="en-US"/>
          </a:p>
        </p:txBody>
      </p:sp>
      <p:sp>
        <p:nvSpPr>
          <p:cNvPr id="7" name="TextBox 6">
            <a:extLst>
              <a:ext uri="{FF2B5EF4-FFF2-40B4-BE49-F238E27FC236}">
                <a16:creationId xmlns:a16="http://schemas.microsoft.com/office/drawing/2014/main" id="{7785EF27-DF88-48AB-9211-506CCF0D4125}"/>
              </a:ext>
            </a:extLst>
          </p:cNvPr>
          <p:cNvSpPr txBox="1"/>
          <p:nvPr/>
        </p:nvSpPr>
        <p:spPr>
          <a:xfrm>
            <a:off x="800100" y="2078361"/>
            <a:ext cx="10096500" cy="2554545"/>
          </a:xfrm>
          <a:prstGeom prst="rect">
            <a:avLst/>
          </a:prstGeom>
          <a:noFill/>
        </p:spPr>
        <p:txBody>
          <a:bodyPr wrap="square" rtlCol="0">
            <a:spAutoFit/>
          </a:bodyPr>
          <a:lstStyle/>
          <a:p>
            <a:r>
              <a:rPr lang="en-US" sz="2400" b="1" dirty="0"/>
              <a:t>Aspects of Clinical Care:												</a:t>
            </a:r>
            <a:r>
              <a:rPr lang="en-US" sz="2400" dirty="0"/>
              <a:t> </a:t>
            </a:r>
          </a:p>
          <a:p>
            <a:pPr marL="285750" lvl="0" indent="-285750">
              <a:buFont typeface="Arial" panose="020B0604020202020204" pitchFamily="34" charset="0"/>
              <a:buChar char="•"/>
            </a:pPr>
            <a:r>
              <a:rPr lang="en-US" sz="2400" b="1" dirty="0"/>
              <a:t>Access to Care - </a:t>
            </a:r>
            <a:r>
              <a:rPr lang="en-US" sz="2400" dirty="0"/>
              <a:t>Access to affordable, quality health care is important to physical, social, and mental health. </a:t>
            </a:r>
          </a:p>
          <a:p>
            <a:pPr lvl="0"/>
            <a:endParaRPr lang="en-US" sz="1200" dirty="0"/>
          </a:p>
          <a:p>
            <a:pPr marL="285750" indent="-285750">
              <a:buFont typeface="Arial" panose="020B0604020202020204" pitchFamily="34" charset="0"/>
              <a:buChar char="•"/>
            </a:pPr>
            <a:r>
              <a:rPr lang="en-US" sz="2400" b="1" dirty="0"/>
              <a:t>Quality of Care -</a:t>
            </a:r>
            <a:r>
              <a:rPr lang="en-US" sz="2400" dirty="0"/>
              <a:t> High quality health care is timely, safe, effective, and affordable–the right care for the right person at the right time. </a:t>
            </a:r>
          </a:p>
        </p:txBody>
      </p:sp>
      <p:pic>
        <p:nvPicPr>
          <p:cNvPr id="5" name="Picture 4">
            <a:extLst>
              <a:ext uri="{FF2B5EF4-FFF2-40B4-BE49-F238E27FC236}">
                <a16:creationId xmlns:a16="http://schemas.microsoft.com/office/drawing/2014/main" id="{2AAAFA54-BC9D-47D0-A705-FD273276A202}"/>
              </a:ext>
            </a:extLst>
          </p:cNvPr>
          <p:cNvPicPr/>
          <p:nvPr/>
        </p:nvPicPr>
        <p:blipFill>
          <a:blip r:embed="rId2">
            <a:extLst>
              <a:ext uri="{28A0092B-C50C-407E-A947-70E740481C1C}">
                <a14:useLocalDpi xmlns:a14="http://schemas.microsoft.com/office/drawing/2010/main" val="0"/>
              </a:ext>
            </a:extLst>
          </a:blip>
          <a:stretch>
            <a:fillRect/>
          </a:stretch>
        </p:blipFill>
        <p:spPr>
          <a:xfrm>
            <a:off x="800100" y="6414505"/>
            <a:ext cx="1031240" cy="265430"/>
          </a:xfrm>
          <a:prstGeom prst="rect">
            <a:avLst/>
          </a:prstGeom>
        </p:spPr>
      </p:pic>
    </p:spTree>
    <p:extLst>
      <p:ext uri="{BB962C8B-B14F-4D97-AF65-F5344CB8AC3E}">
        <p14:creationId xmlns:p14="http://schemas.microsoft.com/office/powerpoint/2010/main" val="236129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560B-3A6A-4BC9-BD6A-ADB4A0C1B5A9}"/>
              </a:ext>
            </a:extLst>
          </p:cNvPr>
          <p:cNvSpPr>
            <a:spLocks noGrp="1"/>
          </p:cNvSpPr>
          <p:nvPr>
            <p:ph type="title"/>
          </p:nvPr>
        </p:nvSpPr>
        <p:spPr/>
        <p:txBody>
          <a:bodyPr/>
          <a:lstStyle/>
          <a:p>
            <a:r>
              <a:rPr lang="en-US" dirty="0"/>
              <a:t>Clinical Care FAQs</a:t>
            </a:r>
          </a:p>
        </p:txBody>
      </p:sp>
      <p:sp>
        <p:nvSpPr>
          <p:cNvPr id="3" name="Content Placeholder 2">
            <a:extLst>
              <a:ext uri="{FF2B5EF4-FFF2-40B4-BE49-F238E27FC236}">
                <a16:creationId xmlns:a16="http://schemas.microsoft.com/office/drawing/2014/main" id="{8B48272E-EB23-4EE6-844C-D650749C2A1E}"/>
              </a:ext>
            </a:extLst>
          </p:cNvPr>
          <p:cNvSpPr>
            <a:spLocks noGrp="1"/>
          </p:cNvSpPr>
          <p:nvPr>
            <p:ph idx="1"/>
          </p:nvPr>
        </p:nvSpPr>
        <p:spPr/>
        <p:txBody>
          <a:bodyPr/>
          <a:lstStyle/>
          <a:p>
            <a:r>
              <a:rPr lang="en-US" dirty="0"/>
              <a:t>Heart disease &amp; Mental health ED visits</a:t>
            </a:r>
          </a:p>
          <a:p>
            <a:pPr lvl="1"/>
            <a:r>
              <a:rPr lang="en-US" dirty="0"/>
              <a:t>Measures related to access/quality of care</a:t>
            </a:r>
          </a:p>
          <a:p>
            <a:r>
              <a:rPr lang="en-US" dirty="0"/>
              <a:t>Primary care PROVIDERS vs. Physicians</a:t>
            </a:r>
          </a:p>
          <a:p>
            <a:pPr lvl="1"/>
            <a:r>
              <a:rPr lang="en-US" dirty="0"/>
              <a:t>Not included in your list of indicators - Ratio of population to primary care providers </a:t>
            </a:r>
            <a:r>
              <a:rPr lang="en-US" u="sng" dirty="0"/>
              <a:t>other than physicians</a:t>
            </a:r>
          </a:p>
          <a:p>
            <a:pPr lvl="1"/>
            <a:r>
              <a:rPr lang="en-US" dirty="0"/>
              <a:t>Different data sources cannot be combined</a:t>
            </a:r>
          </a:p>
        </p:txBody>
      </p:sp>
    </p:spTree>
    <p:extLst>
      <p:ext uri="{BB962C8B-B14F-4D97-AF65-F5344CB8AC3E}">
        <p14:creationId xmlns:p14="http://schemas.microsoft.com/office/powerpoint/2010/main" val="205628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Clinical Care</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28</a:t>
            </a:fld>
            <a:endParaRPr lang="en-US"/>
          </a:p>
        </p:txBody>
      </p:sp>
      <p:pic>
        <p:nvPicPr>
          <p:cNvPr id="7" name="Picture 6">
            <a:extLst>
              <a:ext uri="{FF2B5EF4-FFF2-40B4-BE49-F238E27FC236}">
                <a16:creationId xmlns:a16="http://schemas.microsoft.com/office/drawing/2014/main" id="{909239FB-8D60-4764-A1B6-79F8B6C99F26}"/>
              </a:ext>
            </a:extLst>
          </p:cNvPr>
          <p:cNvPicPr>
            <a:picLocks noChangeAspect="1"/>
          </p:cNvPicPr>
          <p:nvPr/>
        </p:nvPicPr>
        <p:blipFill>
          <a:blip r:embed="rId2"/>
          <a:stretch>
            <a:fillRect/>
          </a:stretch>
        </p:blipFill>
        <p:spPr>
          <a:xfrm>
            <a:off x="1295399" y="1603257"/>
            <a:ext cx="6672263" cy="5065839"/>
          </a:xfrm>
          <a:prstGeom prst="rect">
            <a:avLst/>
          </a:prstGeom>
        </p:spPr>
      </p:pic>
      <p:sp>
        <p:nvSpPr>
          <p:cNvPr id="8" name="Rectangle 7">
            <a:extLst>
              <a:ext uri="{FF2B5EF4-FFF2-40B4-BE49-F238E27FC236}">
                <a16:creationId xmlns:a16="http://schemas.microsoft.com/office/drawing/2014/main" id="{4A41D675-C268-4FA4-B17A-4087D79B5209}"/>
              </a:ext>
            </a:extLst>
          </p:cNvPr>
          <p:cNvSpPr/>
          <p:nvPr/>
        </p:nvSpPr>
        <p:spPr>
          <a:xfrm>
            <a:off x="1114424" y="1573666"/>
            <a:ext cx="4086225" cy="321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481CBD-580B-4BF7-9624-61E1EEE2EB88}"/>
              </a:ext>
            </a:extLst>
          </p:cNvPr>
          <p:cNvSpPr/>
          <p:nvPr/>
        </p:nvSpPr>
        <p:spPr>
          <a:xfrm>
            <a:off x="1133475" y="4171950"/>
            <a:ext cx="4895850"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95ECA0F-62C1-4628-8745-EE08DE1BECBA}"/>
              </a:ext>
            </a:extLst>
          </p:cNvPr>
          <p:cNvSpPr/>
          <p:nvPr/>
        </p:nvSpPr>
        <p:spPr>
          <a:xfrm>
            <a:off x="6248400" y="1495425"/>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89D93DD-5BB4-4E5F-9C0C-02DAB3A0282D}"/>
              </a:ext>
            </a:extLst>
          </p:cNvPr>
          <p:cNvGrpSpPr/>
          <p:nvPr/>
        </p:nvGrpSpPr>
        <p:grpSpPr>
          <a:xfrm>
            <a:off x="0" y="5720834"/>
            <a:ext cx="1339937" cy="369332"/>
            <a:chOff x="-25488" y="5720834"/>
            <a:chExt cx="1339937" cy="369332"/>
          </a:xfrm>
        </p:grpSpPr>
        <p:cxnSp>
          <p:nvCxnSpPr>
            <p:cNvPr id="11" name="Straight Arrow Connector 10">
              <a:extLst>
                <a:ext uri="{FF2B5EF4-FFF2-40B4-BE49-F238E27FC236}">
                  <a16:creationId xmlns:a16="http://schemas.microsoft.com/office/drawing/2014/main" id="{51C3CD3A-6594-458A-83B2-FAD56BE08B77}"/>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0D58BC4-7217-408E-A059-26503C22C03A}"/>
                </a:ext>
              </a:extLst>
            </p:cNvPr>
            <p:cNvSpPr txBox="1"/>
            <p:nvPr/>
          </p:nvSpPr>
          <p:spPr>
            <a:xfrm>
              <a:off x="-25488" y="5720834"/>
              <a:ext cx="925253" cy="369332"/>
            </a:xfrm>
            <a:prstGeom prst="rect">
              <a:avLst/>
            </a:prstGeom>
            <a:noFill/>
          </p:spPr>
          <p:txBody>
            <a:bodyPr wrap="none" rtlCol="0">
              <a:spAutoFit/>
            </a:bodyPr>
            <a:lstStyle/>
            <a:p>
              <a:r>
                <a:rPr lang="en-US" dirty="0"/>
                <a:t>15 min.</a:t>
              </a:r>
            </a:p>
          </p:txBody>
        </p:sp>
      </p:grpSp>
      <p:grpSp>
        <p:nvGrpSpPr>
          <p:cNvPr id="13" name="Group 12">
            <a:extLst>
              <a:ext uri="{FF2B5EF4-FFF2-40B4-BE49-F238E27FC236}">
                <a16:creationId xmlns:a16="http://schemas.microsoft.com/office/drawing/2014/main" id="{F26687A1-D6D1-4D5A-9456-69352FF80D76}"/>
              </a:ext>
            </a:extLst>
          </p:cNvPr>
          <p:cNvGrpSpPr/>
          <p:nvPr/>
        </p:nvGrpSpPr>
        <p:grpSpPr>
          <a:xfrm>
            <a:off x="71305" y="2891909"/>
            <a:ext cx="1262195" cy="369332"/>
            <a:chOff x="71305" y="2891909"/>
            <a:chExt cx="1262195" cy="369332"/>
          </a:xfrm>
        </p:grpSpPr>
        <p:cxnSp>
          <p:nvCxnSpPr>
            <p:cNvPr id="14" name="Straight Arrow Connector 13">
              <a:extLst>
                <a:ext uri="{FF2B5EF4-FFF2-40B4-BE49-F238E27FC236}">
                  <a16:creationId xmlns:a16="http://schemas.microsoft.com/office/drawing/2014/main" id="{F8BA309D-CC3D-44AE-BB8D-C2C9077A0AB8}"/>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D258D6-FA80-4064-81AE-19F0FFEDFEE7}"/>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spTree>
    <p:extLst>
      <p:ext uri="{BB962C8B-B14F-4D97-AF65-F5344CB8AC3E}">
        <p14:creationId xmlns:p14="http://schemas.microsoft.com/office/powerpoint/2010/main" val="49990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Social &amp; Economic Factors</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29</a:t>
            </a:fld>
            <a:endParaRPr lang="en-US"/>
          </a:p>
        </p:txBody>
      </p:sp>
      <p:pic>
        <p:nvPicPr>
          <p:cNvPr id="7" name="Picture 6">
            <a:extLst>
              <a:ext uri="{FF2B5EF4-FFF2-40B4-BE49-F238E27FC236}">
                <a16:creationId xmlns:a16="http://schemas.microsoft.com/office/drawing/2014/main" id="{8D625D48-843E-4720-BB73-A147D8C48D57}"/>
              </a:ext>
            </a:extLst>
          </p:cNvPr>
          <p:cNvPicPr>
            <a:picLocks noChangeAspect="1"/>
          </p:cNvPicPr>
          <p:nvPr/>
        </p:nvPicPr>
        <p:blipFill>
          <a:blip r:embed="rId2"/>
          <a:stretch>
            <a:fillRect/>
          </a:stretch>
        </p:blipFill>
        <p:spPr>
          <a:xfrm>
            <a:off x="1295399" y="1562726"/>
            <a:ext cx="6405106" cy="5295274"/>
          </a:xfrm>
          <a:prstGeom prst="rect">
            <a:avLst/>
          </a:prstGeom>
        </p:spPr>
      </p:pic>
      <p:sp>
        <p:nvSpPr>
          <p:cNvPr id="8" name="Rectangle 7">
            <a:extLst>
              <a:ext uri="{FF2B5EF4-FFF2-40B4-BE49-F238E27FC236}">
                <a16:creationId xmlns:a16="http://schemas.microsoft.com/office/drawing/2014/main" id="{71DABEF8-D9CA-4735-9E37-BF8951155A8A}"/>
              </a:ext>
            </a:extLst>
          </p:cNvPr>
          <p:cNvSpPr/>
          <p:nvPr/>
        </p:nvSpPr>
        <p:spPr>
          <a:xfrm>
            <a:off x="1114424" y="1562727"/>
            <a:ext cx="4238626" cy="3041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C8C8C8-5C2C-41A1-AEA2-E46EC020E4FD}"/>
              </a:ext>
            </a:extLst>
          </p:cNvPr>
          <p:cNvSpPr/>
          <p:nvPr/>
        </p:nvSpPr>
        <p:spPr>
          <a:xfrm>
            <a:off x="1295398" y="4876800"/>
            <a:ext cx="4410077"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43AE83-602C-456D-A63A-67467437E9C0}"/>
              </a:ext>
            </a:extLst>
          </p:cNvPr>
          <p:cNvSpPr/>
          <p:nvPr/>
        </p:nvSpPr>
        <p:spPr>
          <a:xfrm>
            <a:off x="6296025" y="1466850"/>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FE0320-E74E-4C8E-9B21-41F96FDEACFD}"/>
              </a:ext>
            </a:extLst>
          </p:cNvPr>
          <p:cNvGrpSpPr/>
          <p:nvPr/>
        </p:nvGrpSpPr>
        <p:grpSpPr>
          <a:xfrm>
            <a:off x="71305" y="2891909"/>
            <a:ext cx="1262195" cy="369332"/>
            <a:chOff x="71305" y="2891909"/>
            <a:chExt cx="1262195" cy="369332"/>
          </a:xfrm>
        </p:grpSpPr>
        <p:cxnSp>
          <p:nvCxnSpPr>
            <p:cNvPr id="11" name="Straight Arrow Connector 10">
              <a:extLst>
                <a:ext uri="{FF2B5EF4-FFF2-40B4-BE49-F238E27FC236}">
                  <a16:creationId xmlns:a16="http://schemas.microsoft.com/office/drawing/2014/main" id="{AD82F5BC-2CF3-4FAE-BCBE-EECBDEAB0B01}"/>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FCC5B5-1BB7-44E9-A315-8A19E7F56EF0}"/>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grpSp>
        <p:nvGrpSpPr>
          <p:cNvPr id="13" name="Group 12">
            <a:extLst>
              <a:ext uri="{FF2B5EF4-FFF2-40B4-BE49-F238E27FC236}">
                <a16:creationId xmlns:a16="http://schemas.microsoft.com/office/drawing/2014/main" id="{81B1CED3-1EF6-47BA-95A2-271883939314}"/>
              </a:ext>
            </a:extLst>
          </p:cNvPr>
          <p:cNvGrpSpPr/>
          <p:nvPr/>
        </p:nvGrpSpPr>
        <p:grpSpPr>
          <a:xfrm>
            <a:off x="0" y="5720834"/>
            <a:ext cx="1339937" cy="369332"/>
            <a:chOff x="-25488" y="5720834"/>
            <a:chExt cx="1339937" cy="369332"/>
          </a:xfrm>
        </p:grpSpPr>
        <p:cxnSp>
          <p:nvCxnSpPr>
            <p:cNvPr id="14" name="Straight Arrow Connector 13">
              <a:extLst>
                <a:ext uri="{FF2B5EF4-FFF2-40B4-BE49-F238E27FC236}">
                  <a16:creationId xmlns:a16="http://schemas.microsoft.com/office/drawing/2014/main" id="{43EE26D3-040A-421B-A181-3F2D7B9C5524}"/>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82FA6A-E8B8-4674-BF3C-471A8544C6DA}"/>
                </a:ext>
              </a:extLst>
            </p:cNvPr>
            <p:cNvSpPr txBox="1"/>
            <p:nvPr/>
          </p:nvSpPr>
          <p:spPr>
            <a:xfrm>
              <a:off x="-25488" y="5720834"/>
              <a:ext cx="925253" cy="369332"/>
            </a:xfrm>
            <a:prstGeom prst="rect">
              <a:avLst/>
            </a:prstGeom>
            <a:noFill/>
          </p:spPr>
          <p:txBody>
            <a:bodyPr wrap="none" rtlCol="0">
              <a:spAutoFit/>
            </a:bodyPr>
            <a:lstStyle/>
            <a:p>
              <a:r>
                <a:rPr lang="en-US" dirty="0"/>
                <a:t>20 min.</a:t>
              </a:r>
            </a:p>
          </p:txBody>
        </p:sp>
      </p:grpSp>
    </p:spTree>
    <p:extLst>
      <p:ext uri="{BB962C8B-B14F-4D97-AF65-F5344CB8AC3E}">
        <p14:creationId xmlns:p14="http://schemas.microsoft.com/office/powerpoint/2010/main" val="10959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1981200" y="292100"/>
            <a:ext cx="8229600" cy="1066800"/>
          </a:xfrm>
        </p:spPr>
        <p:txBody>
          <a:bodyPr/>
          <a:lstStyle/>
          <a:p>
            <a:pPr eaLnBrk="1" hangingPunct="1"/>
            <a:r>
              <a:rPr lang="en-US" altLang="en-US" dirty="0"/>
              <a:t>NC Institute of Medicine</a:t>
            </a:r>
          </a:p>
        </p:txBody>
      </p:sp>
      <p:sp>
        <p:nvSpPr>
          <p:cNvPr id="8195" name="Rectangle 3"/>
          <p:cNvSpPr>
            <a:spLocks noGrp="1"/>
          </p:cNvSpPr>
          <p:nvPr>
            <p:ph type="body" idx="1"/>
          </p:nvPr>
        </p:nvSpPr>
        <p:spPr>
          <a:xfrm>
            <a:off x="1981200" y="1981200"/>
            <a:ext cx="8458200" cy="4419600"/>
          </a:xfrm>
        </p:spPr>
        <p:txBody>
          <a:bodyPr/>
          <a:lstStyle/>
          <a:p>
            <a:pPr eaLnBrk="1" hangingPunct="1"/>
            <a:r>
              <a:rPr lang="en-US" altLang="en-US" dirty="0"/>
              <a:t>Quasi-state agency chartered in 1983 by the NC General Assembly to:</a:t>
            </a:r>
          </a:p>
          <a:p>
            <a:pPr lvl="1" eaLnBrk="1" hangingPunct="1"/>
            <a:r>
              <a:rPr lang="en-US" altLang="en-US" sz="2400" dirty="0"/>
              <a:t>Be concerned with the health of the people of North Carolina</a:t>
            </a:r>
          </a:p>
          <a:p>
            <a:pPr lvl="1" eaLnBrk="1" hangingPunct="1"/>
            <a:r>
              <a:rPr lang="en-US" altLang="en-US" sz="2400" dirty="0"/>
              <a:t>Monitor and study health matters</a:t>
            </a:r>
          </a:p>
          <a:p>
            <a:pPr lvl="1" eaLnBrk="1" hangingPunct="1"/>
            <a:r>
              <a:rPr lang="en-US" altLang="en-US" sz="2400" dirty="0"/>
              <a:t>Respond authoritatively when found advisable</a:t>
            </a:r>
          </a:p>
          <a:p>
            <a:pPr lvl="1" eaLnBrk="1" hangingPunct="1"/>
            <a:r>
              <a:rPr lang="en-US" altLang="en-US" sz="2400" dirty="0"/>
              <a:t>Respond to requests from outside sources for analysis and advice when this will aid in forming a basis for health policy decisions</a:t>
            </a:r>
          </a:p>
          <a:p>
            <a:pPr lvl="1" eaLnBrk="1" hangingPunct="1">
              <a:buFont typeface="Wingdings" panose="05000000000000000000" pitchFamily="2" charset="2"/>
              <a:buNone/>
            </a:pPr>
            <a:r>
              <a:rPr lang="en-US" altLang="en-US" sz="2400" i="1" dirty="0"/>
              <a:t>NCGS §90-470</a:t>
            </a:r>
          </a:p>
        </p:txBody>
      </p:sp>
    </p:spTree>
    <p:extLst>
      <p:ext uri="{BB962C8B-B14F-4D97-AF65-F5344CB8AC3E}">
        <p14:creationId xmlns:p14="http://schemas.microsoft.com/office/powerpoint/2010/main" val="5162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Social &amp; Economic Factors</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30</a:t>
            </a:fld>
            <a:endParaRPr lang="en-US"/>
          </a:p>
        </p:txBody>
      </p:sp>
      <p:grpSp>
        <p:nvGrpSpPr>
          <p:cNvPr id="7" name="Group 6">
            <a:extLst>
              <a:ext uri="{FF2B5EF4-FFF2-40B4-BE49-F238E27FC236}">
                <a16:creationId xmlns:a16="http://schemas.microsoft.com/office/drawing/2014/main" id="{D70AE090-9E77-421B-826A-117DA5199C73}"/>
              </a:ext>
            </a:extLst>
          </p:cNvPr>
          <p:cNvGrpSpPr/>
          <p:nvPr/>
        </p:nvGrpSpPr>
        <p:grpSpPr>
          <a:xfrm>
            <a:off x="1295399" y="1567522"/>
            <a:ext cx="4646525" cy="5099637"/>
            <a:chOff x="3449725" y="1549682"/>
            <a:chExt cx="4646525" cy="5099637"/>
          </a:xfrm>
        </p:grpSpPr>
        <p:pic>
          <p:nvPicPr>
            <p:cNvPr id="5" name="Content Placeholder 10">
              <a:extLst>
                <a:ext uri="{FF2B5EF4-FFF2-40B4-BE49-F238E27FC236}">
                  <a16:creationId xmlns:a16="http://schemas.microsoft.com/office/drawing/2014/main" id="{4CA6C912-293B-461B-95D5-CFDD58EBB3ED}"/>
                </a:ext>
              </a:extLst>
            </p:cNvPr>
            <p:cNvPicPr>
              <a:picLocks noChangeAspect="1"/>
            </p:cNvPicPr>
            <p:nvPr/>
          </p:nvPicPr>
          <p:blipFill>
            <a:blip r:embed="rId2"/>
            <a:stretch>
              <a:fillRect/>
            </a:stretch>
          </p:blipFill>
          <p:spPr>
            <a:xfrm>
              <a:off x="3449725" y="1549682"/>
              <a:ext cx="4512806" cy="5099637"/>
            </a:xfrm>
            <a:prstGeom prst="rect">
              <a:avLst/>
            </a:prstGeom>
          </p:spPr>
        </p:pic>
        <p:sp>
          <p:nvSpPr>
            <p:cNvPr id="4" name="Rectangle 3">
              <a:extLst>
                <a:ext uri="{FF2B5EF4-FFF2-40B4-BE49-F238E27FC236}">
                  <a16:creationId xmlns:a16="http://schemas.microsoft.com/office/drawing/2014/main" id="{CFF4BE32-24C1-40E0-BD67-02DC47B4464D}"/>
                </a:ext>
              </a:extLst>
            </p:cNvPr>
            <p:cNvSpPr/>
            <p:nvPr/>
          </p:nvSpPr>
          <p:spPr>
            <a:xfrm>
              <a:off x="5076825" y="4257675"/>
              <a:ext cx="3019425" cy="1628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D8F87C2-5D2C-4AA2-A03C-BF98D4B9B8FE}"/>
              </a:ext>
            </a:extLst>
          </p:cNvPr>
          <p:cNvSpPr txBox="1"/>
          <p:nvPr/>
        </p:nvSpPr>
        <p:spPr>
          <a:xfrm>
            <a:off x="6686920" y="2283618"/>
            <a:ext cx="4438279" cy="1815882"/>
          </a:xfrm>
          <a:prstGeom prst="rect">
            <a:avLst/>
          </a:prstGeom>
          <a:noFill/>
        </p:spPr>
        <p:txBody>
          <a:bodyPr wrap="square" rtlCol="0">
            <a:spAutoFit/>
          </a:bodyPr>
          <a:lstStyle/>
          <a:p>
            <a:r>
              <a:rPr lang="en-US" sz="2800" u="sng" dirty="0"/>
              <a:t>6 Social &amp; Economic Factor </a:t>
            </a:r>
            <a:r>
              <a:rPr lang="en-US" sz="2800" dirty="0"/>
              <a:t>indicators will be included on the final list of 20 for HNC 2030</a:t>
            </a:r>
          </a:p>
        </p:txBody>
      </p:sp>
    </p:spTree>
    <p:extLst>
      <p:ext uri="{BB962C8B-B14F-4D97-AF65-F5344CB8AC3E}">
        <p14:creationId xmlns:p14="http://schemas.microsoft.com/office/powerpoint/2010/main" val="72982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Social &amp; Economic Factors</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31</a:t>
            </a:fld>
            <a:endParaRPr lang="en-US"/>
          </a:p>
        </p:txBody>
      </p:sp>
      <p:sp>
        <p:nvSpPr>
          <p:cNvPr id="7" name="TextBox 6">
            <a:extLst>
              <a:ext uri="{FF2B5EF4-FFF2-40B4-BE49-F238E27FC236}">
                <a16:creationId xmlns:a16="http://schemas.microsoft.com/office/drawing/2014/main" id="{7785EF27-DF88-48AB-9211-506CCF0D4125}"/>
              </a:ext>
            </a:extLst>
          </p:cNvPr>
          <p:cNvSpPr txBox="1"/>
          <p:nvPr/>
        </p:nvSpPr>
        <p:spPr>
          <a:xfrm>
            <a:off x="685800" y="1583061"/>
            <a:ext cx="10668000" cy="4431983"/>
          </a:xfrm>
          <a:prstGeom prst="rect">
            <a:avLst/>
          </a:prstGeom>
          <a:noFill/>
        </p:spPr>
        <p:txBody>
          <a:bodyPr wrap="square" rtlCol="0">
            <a:spAutoFit/>
          </a:bodyPr>
          <a:lstStyle/>
          <a:p>
            <a:r>
              <a:rPr lang="en-US" b="1" dirty="0"/>
              <a:t>Aspects of Social &amp; Economic Factors:												</a:t>
            </a:r>
            <a:r>
              <a:rPr lang="en-US" dirty="0"/>
              <a:t> </a:t>
            </a:r>
          </a:p>
          <a:p>
            <a:pPr marL="285750" lvl="0" indent="-285750">
              <a:buFont typeface="Arial" panose="020B0604020202020204" pitchFamily="34" charset="0"/>
              <a:buChar char="•"/>
            </a:pPr>
            <a:r>
              <a:rPr lang="en-US" b="1" dirty="0"/>
              <a:t>Community Safety - </a:t>
            </a:r>
            <a:r>
              <a:rPr lang="en-US" dirty="0"/>
              <a:t>Injuries through accidents or violence are the third leading cause of death in the United States, and the leading cause for those between the ages of one and 44. </a:t>
            </a:r>
          </a:p>
          <a:p>
            <a:pPr lvl="0"/>
            <a:endParaRPr lang="en-US" sz="1200" dirty="0"/>
          </a:p>
          <a:p>
            <a:pPr marL="285750" lvl="0" indent="-285750">
              <a:buFont typeface="Arial" panose="020B0604020202020204" pitchFamily="34" charset="0"/>
              <a:buChar char="•"/>
            </a:pPr>
            <a:r>
              <a:rPr lang="en-US" b="1" dirty="0"/>
              <a:t>Education -</a:t>
            </a:r>
            <a:r>
              <a:rPr lang="en-US" dirty="0"/>
              <a:t> Better educated individuals live longer, healthier lives than those with less education, and their children are more likely to thrive. </a:t>
            </a:r>
          </a:p>
          <a:p>
            <a:pPr lvl="0"/>
            <a:endParaRPr lang="en-US" sz="1200" dirty="0"/>
          </a:p>
          <a:p>
            <a:pPr marL="285750" lvl="0" indent="-285750">
              <a:buFont typeface="Arial" panose="020B0604020202020204" pitchFamily="34" charset="0"/>
              <a:buChar char="•"/>
            </a:pPr>
            <a:r>
              <a:rPr lang="en-US" b="1" dirty="0"/>
              <a:t>Employment -</a:t>
            </a:r>
            <a:r>
              <a:rPr lang="en-US" dirty="0"/>
              <a:t> Employment provides income and, often, benefits that can support healthy lifestyle choices. Unemployment and under employment limit these choices, and negatively affect both quality of life and health overall. </a:t>
            </a:r>
          </a:p>
          <a:p>
            <a:pPr lvl="0"/>
            <a:endParaRPr lang="en-US" sz="1200" dirty="0"/>
          </a:p>
          <a:p>
            <a:pPr marL="285750" lvl="0" indent="-285750">
              <a:buFont typeface="Arial" panose="020B0604020202020204" pitchFamily="34" charset="0"/>
              <a:buChar char="•"/>
            </a:pPr>
            <a:r>
              <a:rPr lang="en-US" b="1" dirty="0"/>
              <a:t>Family and Social Support -</a:t>
            </a:r>
            <a:r>
              <a:rPr lang="en-US" dirty="0"/>
              <a:t> People with greater social support, less isolation, and greater interpersonal trust live longer and healthier lives than those who are socially isolated. </a:t>
            </a:r>
          </a:p>
          <a:p>
            <a:pPr lvl="0"/>
            <a:endParaRPr lang="en-US" sz="1100" dirty="0"/>
          </a:p>
          <a:p>
            <a:pPr marL="285750" lvl="0" indent="-285750">
              <a:buFont typeface="Arial" panose="020B0604020202020204" pitchFamily="34" charset="0"/>
              <a:buChar char="•"/>
            </a:pPr>
            <a:r>
              <a:rPr lang="en-US" b="1" dirty="0"/>
              <a:t>Income - </a:t>
            </a:r>
            <a:r>
              <a:rPr lang="en-US" dirty="0"/>
              <a:t>Income provides economic resources that shape choices about housing, education, child care, food, medical care, and more. </a:t>
            </a:r>
          </a:p>
        </p:txBody>
      </p:sp>
      <p:pic>
        <p:nvPicPr>
          <p:cNvPr id="5" name="Picture 4">
            <a:extLst>
              <a:ext uri="{FF2B5EF4-FFF2-40B4-BE49-F238E27FC236}">
                <a16:creationId xmlns:a16="http://schemas.microsoft.com/office/drawing/2014/main" id="{312B3486-C48D-4C19-8FDA-2F389EC8E053}"/>
              </a:ext>
            </a:extLst>
          </p:cNvPr>
          <p:cNvPicPr/>
          <p:nvPr/>
        </p:nvPicPr>
        <p:blipFill>
          <a:blip r:embed="rId2">
            <a:extLst>
              <a:ext uri="{28A0092B-C50C-407E-A947-70E740481C1C}">
                <a14:useLocalDpi xmlns:a14="http://schemas.microsoft.com/office/drawing/2010/main" val="0"/>
              </a:ext>
            </a:extLst>
          </a:blip>
          <a:stretch>
            <a:fillRect/>
          </a:stretch>
        </p:blipFill>
        <p:spPr>
          <a:xfrm>
            <a:off x="685800" y="6421588"/>
            <a:ext cx="1031240" cy="265430"/>
          </a:xfrm>
          <a:prstGeom prst="rect">
            <a:avLst/>
          </a:prstGeom>
        </p:spPr>
      </p:pic>
    </p:spTree>
    <p:extLst>
      <p:ext uri="{BB962C8B-B14F-4D97-AF65-F5344CB8AC3E}">
        <p14:creationId xmlns:p14="http://schemas.microsoft.com/office/powerpoint/2010/main" val="348740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279F-3D59-4768-93C2-A60CEC4E872E}"/>
              </a:ext>
            </a:extLst>
          </p:cNvPr>
          <p:cNvSpPr>
            <a:spLocks noGrp="1"/>
          </p:cNvSpPr>
          <p:nvPr>
            <p:ph type="title"/>
          </p:nvPr>
        </p:nvSpPr>
        <p:spPr/>
        <p:txBody>
          <a:bodyPr/>
          <a:lstStyle/>
          <a:p>
            <a:r>
              <a:rPr lang="en-US" dirty="0"/>
              <a:t>Social &amp; Economic Factor FAQs</a:t>
            </a:r>
          </a:p>
        </p:txBody>
      </p:sp>
      <p:sp>
        <p:nvSpPr>
          <p:cNvPr id="3" name="Content Placeholder 2">
            <a:extLst>
              <a:ext uri="{FF2B5EF4-FFF2-40B4-BE49-F238E27FC236}">
                <a16:creationId xmlns:a16="http://schemas.microsoft.com/office/drawing/2014/main" id="{BB163169-21F7-4674-B6F3-99C7483807D9}"/>
              </a:ext>
            </a:extLst>
          </p:cNvPr>
          <p:cNvSpPr>
            <a:spLocks noGrp="1"/>
          </p:cNvSpPr>
          <p:nvPr>
            <p:ph idx="1"/>
          </p:nvPr>
        </p:nvSpPr>
        <p:spPr/>
        <p:txBody>
          <a:bodyPr/>
          <a:lstStyle/>
          <a:p>
            <a:r>
              <a:rPr lang="en-US" dirty="0"/>
              <a:t>Income inequality – extent to which income is unevenly distributed among the population</a:t>
            </a:r>
          </a:p>
          <a:p>
            <a:r>
              <a:rPr lang="en-US" dirty="0"/>
              <a:t>Families below 200% FPL vs. Children in low-income homes  </a:t>
            </a:r>
          </a:p>
          <a:p>
            <a:r>
              <a:rPr lang="en-US" dirty="0"/>
              <a:t>Disconnected youth – measure of how young people are faring with transition to adulthood; “disconnected” because cut off from institutions where they would develop knowledge, skills, maturity, &amp; sense of purpose</a:t>
            </a:r>
          </a:p>
        </p:txBody>
      </p:sp>
    </p:spTree>
    <p:extLst>
      <p:ext uri="{BB962C8B-B14F-4D97-AF65-F5344CB8AC3E}">
        <p14:creationId xmlns:p14="http://schemas.microsoft.com/office/powerpoint/2010/main" val="290879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Social &amp; Economic Factors</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33</a:t>
            </a:fld>
            <a:endParaRPr lang="en-US"/>
          </a:p>
        </p:txBody>
      </p:sp>
      <p:pic>
        <p:nvPicPr>
          <p:cNvPr id="7" name="Picture 6">
            <a:extLst>
              <a:ext uri="{FF2B5EF4-FFF2-40B4-BE49-F238E27FC236}">
                <a16:creationId xmlns:a16="http://schemas.microsoft.com/office/drawing/2014/main" id="{8D625D48-843E-4720-BB73-A147D8C48D57}"/>
              </a:ext>
            </a:extLst>
          </p:cNvPr>
          <p:cNvPicPr>
            <a:picLocks noChangeAspect="1"/>
          </p:cNvPicPr>
          <p:nvPr/>
        </p:nvPicPr>
        <p:blipFill>
          <a:blip r:embed="rId2"/>
          <a:stretch>
            <a:fillRect/>
          </a:stretch>
        </p:blipFill>
        <p:spPr>
          <a:xfrm>
            <a:off x="1295399" y="1562726"/>
            <a:ext cx="6405106" cy="5295274"/>
          </a:xfrm>
          <a:prstGeom prst="rect">
            <a:avLst/>
          </a:prstGeom>
        </p:spPr>
      </p:pic>
      <p:sp>
        <p:nvSpPr>
          <p:cNvPr id="8" name="Rectangle 7">
            <a:extLst>
              <a:ext uri="{FF2B5EF4-FFF2-40B4-BE49-F238E27FC236}">
                <a16:creationId xmlns:a16="http://schemas.microsoft.com/office/drawing/2014/main" id="{71DABEF8-D9CA-4735-9E37-BF8951155A8A}"/>
              </a:ext>
            </a:extLst>
          </p:cNvPr>
          <p:cNvSpPr/>
          <p:nvPr/>
        </p:nvSpPr>
        <p:spPr>
          <a:xfrm>
            <a:off x="1114424" y="1562727"/>
            <a:ext cx="4238626" cy="3041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C8C8C8-5C2C-41A1-AEA2-E46EC020E4FD}"/>
              </a:ext>
            </a:extLst>
          </p:cNvPr>
          <p:cNvSpPr/>
          <p:nvPr/>
        </p:nvSpPr>
        <p:spPr>
          <a:xfrm>
            <a:off x="1295398" y="4876800"/>
            <a:ext cx="4410077"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43AE83-602C-456D-A63A-67467437E9C0}"/>
              </a:ext>
            </a:extLst>
          </p:cNvPr>
          <p:cNvSpPr/>
          <p:nvPr/>
        </p:nvSpPr>
        <p:spPr>
          <a:xfrm>
            <a:off x="6296025" y="1466850"/>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FE0320-E74E-4C8E-9B21-41F96FDEACFD}"/>
              </a:ext>
            </a:extLst>
          </p:cNvPr>
          <p:cNvGrpSpPr/>
          <p:nvPr/>
        </p:nvGrpSpPr>
        <p:grpSpPr>
          <a:xfrm>
            <a:off x="71305" y="2891909"/>
            <a:ext cx="1262195" cy="369332"/>
            <a:chOff x="71305" y="2891909"/>
            <a:chExt cx="1262195" cy="369332"/>
          </a:xfrm>
        </p:grpSpPr>
        <p:cxnSp>
          <p:nvCxnSpPr>
            <p:cNvPr id="11" name="Straight Arrow Connector 10">
              <a:extLst>
                <a:ext uri="{FF2B5EF4-FFF2-40B4-BE49-F238E27FC236}">
                  <a16:creationId xmlns:a16="http://schemas.microsoft.com/office/drawing/2014/main" id="{AD82F5BC-2CF3-4FAE-BCBE-EECBDEAB0B01}"/>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FCC5B5-1BB7-44E9-A315-8A19E7F56EF0}"/>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grpSp>
        <p:nvGrpSpPr>
          <p:cNvPr id="13" name="Group 12">
            <a:extLst>
              <a:ext uri="{FF2B5EF4-FFF2-40B4-BE49-F238E27FC236}">
                <a16:creationId xmlns:a16="http://schemas.microsoft.com/office/drawing/2014/main" id="{81B1CED3-1EF6-47BA-95A2-271883939314}"/>
              </a:ext>
            </a:extLst>
          </p:cNvPr>
          <p:cNvGrpSpPr/>
          <p:nvPr/>
        </p:nvGrpSpPr>
        <p:grpSpPr>
          <a:xfrm>
            <a:off x="0" y="5720834"/>
            <a:ext cx="1339937" cy="369332"/>
            <a:chOff x="-25488" y="5720834"/>
            <a:chExt cx="1339937" cy="369332"/>
          </a:xfrm>
        </p:grpSpPr>
        <p:cxnSp>
          <p:nvCxnSpPr>
            <p:cNvPr id="14" name="Straight Arrow Connector 13">
              <a:extLst>
                <a:ext uri="{FF2B5EF4-FFF2-40B4-BE49-F238E27FC236}">
                  <a16:creationId xmlns:a16="http://schemas.microsoft.com/office/drawing/2014/main" id="{43EE26D3-040A-421B-A181-3F2D7B9C5524}"/>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82FA6A-E8B8-4674-BF3C-471A8544C6DA}"/>
                </a:ext>
              </a:extLst>
            </p:cNvPr>
            <p:cNvSpPr txBox="1"/>
            <p:nvPr/>
          </p:nvSpPr>
          <p:spPr>
            <a:xfrm>
              <a:off x="-25488" y="5720834"/>
              <a:ext cx="925253" cy="369332"/>
            </a:xfrm>
            <a:prstGeom prst="rect">
              <a:avLst/>
            </a:prstGeom>
            <a:noFill/>
          </p:spPr>
          <p:txBody>
            <a:bodyPr wrap="none" rtlCol="0">
              <a:spAutoFit/>
            </a:bodyPr>
            <a:lstStyle/>
            <a:p>
              <a:r>
                <a:rPr lang="en-US" dirty="0"/>
                <a:t>20 min.</a:t>
              </a:r>
            </a:p>
          </p:txBody>
        </p:sp>
      </p:grpSp>
    </p:spTree>
    <p:extLst>
      <p:ext uri="{BB962C8B-B14F-4D97-AF65-F5344CB8AC3E}">
        <p14:creationId xmlns:p14="http://schemas.microsoft.com/office/powerpoint/2010/main" val="80943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Physical Environment</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34</a:t>
            </a:fld>
            <a:endParaRPr lang="en-US"/>
          </a:p>
        </p:txBody>
      </p:sp>
      <p:grpSp>
        <p:nvGrpSpPr>
          <p:cNvPr id="4" name="Group 3">
            <a:extLst>
              <a:ext uri="{FF2B5EF4-FFF2-40B4-BE49-F238E27FC236}">
                <a16:creationId xmlns:a16="http://schemas.microsoft.com/office/drawing/2014/main" id="{8AB92F16-AC16-4648-97A5-4DAE4CE00F16}"/>
              </a:ext>
            </a:extLst>
          </p:cNvPr>
          <p:cNvGrpSpPr/>
          <p:nvPr/>
        </p:nvGrpSpPr>
        <p:grpSpPr>
          <a:xfrm>
            <a:off x="1266825" y="1447800"/>
            <a:ext cx="7449925" cy="5338442"/>
            <a:chOff x="923925" y="1447800"/>
            <a:chExt cx="7449925" cy="5338442"/>
          </a:xfrm>
        </p:grpSpPr>
        <p:pic>
          <p:nvPicPr>
            <p:cNvPr id="7" name="Picture 6">
              <a:extLst>
                <a:ext uri="{FF2B5EF4-FFF2-40B4-BE49-F238E27FC236}">
                  <a16:creationId xmlns:a16="http://schemas.microsoft.com/office/drawing/2014/main" id="{FB6E66DB-5588-4DA0-BF05-1538AAEFF51E}"/>
                </a:ext>
              </a:extLst>
            </p:cNvPr>
            <p:cNvPicPr>
              <a:picLocks noChangeAspect="1"/>
            </p:cNvPicPr>
            <p:nvPr/>
          </p:nvPicPr>
          <p:blipFill>
            <a:blip r:embed="rId2"/>
            <a:stretch>
              <a:fillRect/>
            </a:stretch>
          </p:blipFill>
          <p:spPr>
            <a:xfrm>
              <a:off x="990600" y="1562100"/>
              <a:ext cx="7367380" cy="5224142"/>
            </a:xfrm>
            <a:prstGeom prst="rect">
              <a:avLst/>
            </a:prstGeom>
          </p:spPr>
        </p:pic>
        <p:sp>
          <p:nvSpPr>
            <p:cNvPr id="8" name="Rectangle 7">
              <a:extLst>
                <a:ext uri="{FF2B5EF4-FFF2-40B4-BE49-F238E27FC236}">
                  <a16:creationId xmlns:a16="http://schemas.microsoft.com/office/drawing/2014/main" id="{C6A0247D-A550-4232-BE87-C4995B601E57}"/>
                </a:ext>
              </a:extLst>
            </p:cNvPr>
            <p:cNvSpPr/>
            <p:nvPr/>
          </p:nvSpPr>
          <p:spPr>
            <a:xfrm>
              <a:off x="923925" y="1573666"/>
              <a:ext cx="4343399" cy="264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D0A64B-D934-43E8-BA56-E5D5561FBF9C}"/>
                </a:ext>
              </a:extLst>
            </p:cNvPr>
            <p:cNvSpPr/>
            <p:nvPr/>
          </p:nvSpPr>
          <p:spPr>
            <a:xfrm>
              <a:off x="990600" y="4238625"/>
              <a:ext cx="4895850"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789359-7A73-42F9-B1E7-E4B8CE5F9AD2}"/>
                </a:ext>
              </a:extLst>
            </p:cNvPr>
            <p:cNvSpPr/>
            <p:nvPr/>
          </p:nvSpPr>
          <p:spPr>
            <a:xfrm>
              <a:off x="6858000" y="1447800"/>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0AF71DD-4ECC-434C-AC64-182B1DC466D4}"/>
              </a:ext>
            </a:extLst>
          </p:cNvPr>
          <p:cNvGrpSpPr/>
          <p:nvPr/>
        </p:nvGrpSpPr>
        <p:grpSpPr>
          <a:xfrm>
            <a:off x="71305" y="2891909"/>
            <a:ext cx="1262195" cy="369332"/>
            <a:chOff x="71305" y="2891909"/>
            <a:chExt cx="1262195" cy="369332"/>
          </a:xfrm>
        </p:grpSpPr>
        <p:cxnSp>
          <p:nvCxnSpPr>
            <p:cNvPr id="12" name="Straight Arrow Connector 11">
              <a:extLst>
                <a:ext uri="{FF2B5EF4-FFF2-40B4-BE49-F238E27FC236}">
                  <a16:creationId xmlns:a16="http://schemas.microsoft.com/office/drawing/2014/main" id="{15707553-5E28-4C7D-8B61-B81D22F577AC}"/>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5E53012-5E86-42FA-919C-9FED04764E57}"/>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grpSp>
        <p:nvGrpSpPr>
          <p:cNvPr id="14" name="Group 13">
            <a:extLst>
              <a:ext uri="{FF2B5EF4-FFF2-40B4-BE49-F238E27FC236}">
                <a16:creationId xmlns:a16="http://schemas.microsoft.com/office/drawing/2014/main" id="{D6B8E2D5-50D4-4C49-8854-7881F207BC04}"/>
              </a:ext>
            </a:extLst>
          </p:cNvPr>
          <p:cNvGrpSpPr/>
          <p:nvPr/>
        </p:nvGrpSpPr>
        <p:grpSpPr>
          <a:xfrm>
            <a:off x="0" y="5720834"/>
            <a:ext cx="1339937" cy="369332"/>
            <a:chOff x="-25488" y="5720834"/>
            <a:chExt cx="1339937" cy="369332"/>
          </a:xfrm>
        </p:grpSpPr>
        <p:cxnSp>
          <p:nvCxnSpPr>
            <p:cNvPr id="15" name="Straight Arrow Connector 14">
              <a:extLst>
                <a:ext uri="{FF2B5EF4-FFF2-40B4-BE49-F238E27FC236}">
                  <a16:creationId xmlns:a16="http://schemas.microsoft.com/office/drawing/2014/main" id="{909B673C-AE1D-4917-9DD0-E280E28AD7A2}"/>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4313AB1-35C2-4C34-8297-AE93BB7FF71C}"/>
                </a:ext>
              </a:extLst>
            </p:cNvPr>
            <p:cNvSpPr txBox="1"/>
            <p:nvPr/>
          </p:nvSpPr>
          <p:spPr>
            <a:xfrm>
              <a:off x="-25488" y="5720834"/>
              <a:ext cx="925253" cy="369332"/>
            </a:xfrm>
            <a:prstGeom prst="rect">
              <a:avLst/>
            </a:prstGeom>
            <a:noFill/>
          </p:spPr>
          <p:txBody>
            <a:bodyPr wrap="none" rtlCol="0">
              <a:spAutoFit/>
            </a:bodyPr>
            <a:lstStyle/>
            <a:p>
              <a:r>
                <a:rPr lang="en-US" dirty="0"/>
                <a:t>15 min.</a:t>
              </a:r>
            </a:p>
          </p:txBody>
        </p:sp>
      </p:grpSp>
    </p:spTree>
    <p:extLst>
      <p:ext uri="{BB962C8B-B14F-4D97-AF65-F5344CB8AC3E}">
        <p14:creationId xmlns:p14="http://schemas.microsoft.com/office/powerpoint/2010/main" val="137614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Physical Environment</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35</a:t>
            </a:fld>
            <a:endParaRPr lang="en-US"/>
          </a:p>
        </p:txBody>
      </p:sp>
      <p:grpSp>
        <p:nvGrpSpPr>
          <p:cNvPr id="7" name="Group 6">
            <a:extLst>
              <a:ext uri="{FF2B5EF4-FFF2-40B4-BE49-F238E27FC236}">
                <a16:creationId xmlns:a16="http://schemas.microsoft.com/office/drawing/2014/main" id="{FC143E7B-D047-4D53-B5E5-4383F4B6FEBF}"/>
              </a:ext>
            </a:extLst>
          </p:cNvPr>
          <p:cNvGrpSpPr/>
          <p:nvPr/>
        </p:nvGrpSpPr>
        <p:grpSpPr>
          <a:xfrm>
            <a:off x="985658" y="1645934"/>
            <a:ext cx="4646525" cy="5099637"/>
            <a:chOff x="3449725" y="1549682"/>
            <a:chExt cx="4646525" cy="5099637"/>
          </a:xfrm>
        </p:grpSpPr>
        <p:pic>
          <p:nvPicPr>
            <p:cNvPr id="5" name="Content Placeholder 10">
              <a:extLst>
                <a:ext uri="{FF2B5EF4-FFF2-40B4-BE49-F238E27FC236}">
                  <a16:creationId xmlns:a16="http://schemas.microsoft.com/office/drawing/2014/main" id="{4CA6C912-293B-461B-95D5-CFDD58EBB3ED}"/>
                </a:ext>
              </a:extLst>
            </p:cNvPr>
            <p:cNvPicPr>
              <a:picLocks noChangeAspect="1"/>
            </p:cNvPicPr>
            <p:nvPr/>
          </p:nvPicPr>
          <p:blipFill>
            <a:blip r:embed="rId2"/>
            <a:stretch>
              <a:fillRect/>
            </a:stretch>
          </p:blipFill>
          <p:spPr>
            <a:xfrm>
              <a:off x="3449725" y="1549682"/>
              <a:ext cx="4512806" cy="5099637"/>
            </a:xfrm>
            <a:prstGeom prst="rect">
              <a:avLst/>
            </a:prstGeom>
          </p:spPr>
        </p:pic>
        <p:sp>
          <p:nvSpPr>
            <p:cNvPr id="4" name="Rectangle 3">
              <a:extLst>
                <a:ext uri="{FF2B5EF4-FFF2-40B4-BE49-F238E27FC236}">
                  <a16:creationId xmlns:a16="http://schemas.microsoft.com/office/drawing/2014/main" id="{CFF4BE32-24C1-40E0-BD67-02DC47B4464D}"/>
                </a:ext>
              </a:extLst>
            </p:cNvPr>
            <p:cNvSpPr/>
            <p:nvPr/>
          </p:nvSpPr>
          <p:spPr>
            <a:xfrm>
              <a:off x="5076825" y="5781675"/>
              <a:ext cx="3019425" cy="867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2FBBA3-3E58-4B0A-A63C-0529DD9CE076}"/>
              </a:ext>
            </a:extLst>
          </p:cNvPr>
          <p:cNvSpPr txBox="1"/>
          <p:nvPr/>
        </p:nvSpPr>
        <p:spPr>
          <a:xfrm>
            <a:off x="6251055" y="2342649"/>
            <a:ext cx="5520641" cy="1384995"/>
          </a:xfrm>
          <a:prstGeom prst="rect">
            <a:avLst/>
          </a:prstGeom>
          <a:noFill/>
        </p:spPr>
        <p:txBody>
          <a:bodyPr wrap="square" rtlCol="0">
            <a:spAutoFit/>
          </a:bodyPr>
          <a:lstStyle/>
          <a:p>
            <a:r>
              <a:rPr lang="en-US" sz="2800" u="sng" dirty="0"/>
              <a:t>2 Physical Environment </a:t>
            </a:r>
            <a:r>
              <a:rPr lang="en-US" sz="2800" dirty="0"/>
              <a:t>indicators will be included on the final list of 20 for HNC 2030</a:t>
            </a:r>
          </a:p>
        </p:txBody>
      </p:sp>
    </p:spTree>
    <p:extLst>
      <p:ext uri="{BB962C8B-B14F-4D97-AF65-F5344CB8AC3E}">
        <p14:creationId xmlns:p14="http://schemas.microsoft.com/office/powerpoint/2010/main" val="269194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Physical Environment</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36</a:t>
            </a:fld>
            <a:endParaRPr lang="en-US"/>
          </a:p>
        </p:txBody>
      </p:sp>
      <p:sp>
        <p:nvSpPr>
          <p:cNvPr id="7" name="TextBox 6">
            <a:extLst>
              <a:ext uri="{FF2B5EF4-FFF2-40B4-BE49-F238E27FC236}">
                <a16:creationId xmlns:a16="http://schemas.microsoft.com/office/drawing/2014/main" id="{7785EF27-DF88-48AB-9211-506CCF0D4125}"/>
              </a:ext>
            </a:extLst>
          </p:cNvPr>
          <p:cNvSpPr txBox="1"/>
          <p:nvPr/>
        </p:nvSpPr>
        <p:spPr>
          <a:xfrm>
            <a:off x="1057275" y="1709219"/>
            <a:ext cx="10077450" cy="4647426"/>
          </a:xfrm>
          <a:prstGeom prst="rect">
            <a:avLst/>
          </a:prstGeom>
          <a:noFill/>
        </p:spPr>
        <p:txBody>
          <a:bodyPr wrap="square" rtlCol="0">
            <a:spAutoFit/>
          </a:bodyPr>
          <a:lstStyle/>
          <a:p>
            <a:r>
              <a:rPr lang="en-US" sz="2400" b="1" dirty="0"/>
              <a:t>Aspects of Physical Environment:								</a:t>
            </a:r>
            <a:r>
              <a:rPr lang="en-US" sz="2400" dirty="0"/>
              <a:t> </a:t>
            </a:r>
          </a:p>
          <a:p>
            <a:pPr marL="285750" lvl="0" indent="-285750">
              <a:buFont typeface="Arial" panose="020B0604020202020204" pitchFamily="34" charset="0"/>
              <a:buChar char="•"/>
            </a:pPr>
            <a:r>
              <a:rPr lang="en-US" sz="2400" b="1" dirty="0"/>
              <a:t>Air and Water Quality </a:t>
            </a:r>
          </a:p>
          <a:p>
            <a:pPr marL="742950" lvl="1" indent="-285750">
              <a:buFont typeface="Arial" panose="020B0604020202020204" pitchFamily="34" charset="0"/>
              <a:buChar char="•"/>
            </a:pPr>
            <a:r>
              <a:rPr lang="en-US" sz="2400" dirty="0"/>
              <a:t>Clean air and safe water are prerequisites for health. </a:t>
            </a:r>
          </a:p>
          <a:p>
            <a:pPr lvl="1"/>
            <a:endParaRPr lang="en-US" sz="1100" dirty="0"/>
          </a:p>
          <a:p>
            <a:pPr marL="285750" lvl="0" indent="-285750">
              <a:buFont typeface="Arial" panose="020B0604020202020204" pitchFamily="34" charset="0"/>
              <a:buChar char="•"/>
            </a:pPr>
            <a:r>
              <a:rPr lang="en-US" sz="2400" b="1" dirty="0"/>
              <a:t>Housing and Transit </a:t>
            </a:r>
          </a:p>
          <a:p>
            <a:pPr marL="742950" lvl="1" indent="-285750">
              <a:buFont typeface="Arial" panose="020B0604020202020204" pitchFamily="34" charset="0"/>
              <a:buChar char="•"/>
            </a:pPr>
            <a:r>
              <a:rPr lang="en-US" sz="2400" dirty="0"/>
              <a:t>The housing options and transit systems that shape our communities’ built environment affect where we live and how we get from place to place. </a:t>
            </a:r>
          </a:p>
          <a:p>
            <a:pPr marL="285750" lvl="0" indent="-285750">
              <a:buFont typeface="Arial" panose="020B0604020202020204" pitchFamily="34" charset="0"/>
              <a:buChar char="•"/>
            </a:pPr>
            <a:endParaRPr lang="en-US" sz="1200" b="1" dirty="0"/>
          </a:p>
          <a:p>
            <a:pPr marL="285750" lvl="0" indent="-285750">
              <a:buFont typeface="Arial" panose="020B0604020202020204" pitchFamily="34" charset="0"/>
              <a:buChar char="•"/>
            </a:pPr>
            <a:r>
              <a:rPr lang="en-US" sz="2400" b="1" dirty="0"/>
              <a:t>Other</a:t>
            </a:r>
          </a:p>
          <a:p>
            <a:pPr marL="742950" lvl="1" indent="-285750">
              <a:buFont typeface="Arial" panose="020B0604020202020204" pitchFamily="34" charset="0"/>
              <a:buChar char="•"/>
            </a:pPr>
            <a:r>
              <a:rPr lang="en-US" sz="2400" dirty="0"/>
              <a:t>Access to healthy foods and exercise opportunities</a:t>
            </a:r>
          </a:p>
          <a:p>
            <a:pPr lvl="1"/>
            <a:endParaRPr lang="en-US" sz="2400" dirty="0"/>
          </a:p>
        </p:txBody>
      </p:sp>
      <p:pic>
        <p:nvPicPr>
          <p:cNvPr id="5" name="Picture 4">
            <a:extLst>
              <a:ext uri="{FF2B5EF4-FFF2-40B4-BE49-F238E27FC236}">
                <a16:creationId xmlns:a16="http://schemas.microsoft.com/office/drawing/2014/main" id="{A9893724-55D6-4B90-81E7-83F1505316DF}"/>
              </a:ext>
            </a:extLst>
          </p:cNvPr>
          <p:cNvPicPr/>
          <p:nvPr/>
        </p:nvPicPr>
        <p:blipFill>
          <a:blip r:embed="rId2">
            <a:extLst>
              <a:ext uri="{28A0092B-C50C-407E-A947-70E740481C1C}">
                <a14:useLocalDpi xmlns:a14="http://schemas.microsoft.com/office/drawing/2010/main" val="0"/>
              </a:ext>
            </a:extLst>
          </a:blip>
          <a:stretch>
            <a:fillRect/>
          </a:stretch>
        </p:blipFill>
        <p:spPr>
          <a:xfrm>
            <a:off x="1057275" y="6447892"/>
            <a:ext cx="1031240" cy="265430"/>
          </a:xfrm>
          <a:prstGeom prst="rect">
            <a:avLst/>
          </a:prstGeom>
        </p:spPr>
      </p:pic>
    </p:spTree>
    <p:extLst>
      <p:ext uri="{BB962C8B-B14F-4D97-AF65-F5344CB8AC3E}">
        <p14:creationId xmlns:p14="http://schemas.microsoft.com/office/powerpoint/2010/main" val="25661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C9A7-D046-4578-98CC-1536359E14BC}"/>
              </a:ext>
            </a:extLst>
          </p:cNvPr>
          <p:cNvSpPr>
            <a:spLocks noGrp="1"/>
          </p:cNvSpPr>
          <p:nvPr>
            <p:ph type="title"/>
          </p:nvPr>
        </p:nvSpPr>
        <p:spPr/>
        <p:txBody>
          <a:bodyPr/>
          <a:lstStyle/>
          <a:p>
            <a:r>
              <a:rPr lang="en-US" dirty="0"/>
              <a:t>Physical Environment FAQs</a:t>
            </a:r>
          </a:p>
        </p:txBody>
      </p:sp>
      <p:sp>
        <p:nvSpPr>
          <p:cNvPr id="3" name="Content Placeholder 2">
            <a:extLst>
              <a:ext uri="{FF2B5EF4-FFF2-40B4-BE49-F238E27FC236}">
                <a16:creationId xmlns:a16="http://schemas.microsoft.com/office/drawing/2014/main" id="{AAE207F4-BD21-4562-9E0A-F27FD4D47459}"/>
              </a:ext>
            </a:extLst>
          </p:cNvPr>
          <p:cNvSpPr>
            <a:spLocks noGrp="1"/>
          </p:cNvSpPr>
          <p:nvPr>
            <p:ph idx="1"/>
          </p:nvPr>
        </p:nvSpPr>
        <p:spPr/>
        <p:txBody>
          <a:bodyPr/>
          <a:lstStyle/>
          <a:p>
            <a:r>
              <a:rPr lang="en-US" dirty="0"/>
              <a:t>Transportation – challenge identifying measures that have data available and are applicable across state (rural/urban)</a:t>
            </a:r>
          </a:p>
        </p:txBody>
      </p:sp>
    </p:spTree>
    <p:extLst>
      <p:ext uri="{BB962C8B-B14F-4D97-AF65-F5344CB8AC3E}">
        <p14:creationId xmlns:p14="http://schemas.microsoft.com/office/powerpoint/2010/main" val="22813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255134"/>
            <a:ext cx="10315575" cy="1036850"/>
          </a:xfrm>
        </p:spPr>
        <p:txBody>
          <a:bodyPr>
            <a:noAutofit/>
          </a:bodyPr>
          <a:lstStyle/>
          <a:p>
            <a:r>
              <a:rPr lang="en-US" sz="4000" dirty="0"/>
              <a:t>Physical Environment</a:t>
            </a:r>
            <a:br>
              <a:rPr lang="en-US" sz="4000" dirty="0"/>
            </a:br>
            <a:r>
              <a:rPr lang="en-US" sz="4000" dirty="0"/>
              <a:t>Small Group Discussion</a:t>
            </a:r>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38</a:t>
            </a:fld>
            <a:endParaRPr lang="en-US"/>
          </a:p>
        </p:txBody>
      </p:sp>
      <p:pic>
        <p:nvPicPr>
          <p:cNvPr id="7" name="Picture 6">
            <a:extLst>
              <a:ext uri="{FF2B5EF4-FFF2-40B4-BE49-F238E27FC236}">
                <a16:creationId xmlns:a16="http://schemas.microsoft.com/office/drawing/2014/main" id="{FB6E66DB-5588-4DA0-BF05-1538AAEFF51E}"/>
              </a:ext>
            </a:extLst>
          </p:cNvPr>
          <p:cNvPicPr>
            <a:picLocks noChangeAspect="1"/>
          </p:cNvPicPr>
          <p:nvPr/>
        </p:nvPicPr>
        <p:blipFill>
          <a:blip r:embed="rId2"/>
          <a:stretch>
            <a:fillRect/>
          </a:stretch>
        </p:blipFill>
        <p:spPr>
          <a:xfrm>
            <a:off x="1333500" y="1562100"/>
            <a:ext cx="7367380" cy="5224142"/>
          </a:xfrm>
          <a:prstGeom prst="rect">
            <a:avLst/>
          </a:prstGeom>
        </p:spPr>
      </p:pic>
      <p:sp>
        <p:nvSpPr>
          <p:cNvPr id="8" name="Rectangle 7">
            <a:extLst>
              <a:ext uri="{FF2B5EF4-FFF2-40B4-BE49-F238E27FC236}">
                <a16:creationId xmlns:a16="http://schemas.microsoft.com/office/drawing/2014/main" id="{C6A0247D-A550-4232-BE87-C4995B601E57}"/>
              </a:ext>
            </a:extLst>
          </p:cNvPr>
          <p:cNvSpPr/>
          <p:nvPr/>
        </p:nvSpPr>
        <p:spPr>
          <a:xfrm>
            <a:off x="1266825" y="1573666"/>
            <a:ext cx="4343399" cy="264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D0A64B-D934-43E8-BA56-E5D5561FBF9C}"/>
              </a:ext>
            </a:extLst>
          </p:cNvPr>
          <p:cNvSpPr/>
          <p:nvPr/>
        </p:nvSpPr>
        <p:spPr>
          <a:xfrm>
            <a:off x="1333500" y="4238625"/>
            <a:ext cx="4895850"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789359-7A73-42F9-B1E7-E4B8CE5F9AD2}"/>
              </a:ext>
            </a:extLst>
          </p:cNvPr>
          <p:cNvSpPr/>
          <p:nvPr/>
        </p:nvSpPr>
        <p:spPr>
          <a:xfrm>
            <a:off x="7200900" y="1447800"/>
            <a:ext cx="1515850" cy="59055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0AF71DD-4ECC-434C-AC64-182B1DC466D4}"/>
              </a:ext>
            </a:extLst>
          </p:cNvPr>
          <p:cNvGrpSpPr/>
          <p:nvPr/>
        </p:nvGrpSpPr>
        <p:grpSpPr>
          <a:xfrm>
            <a:off x="71305" y="2891909"/>
            <a:ext cx="1262195" cy="369332"/>
            <a:chOff x="71305" y="2891909"/>
            <a:chExt cx="1262195" cy="369332"/>
          </a:xfrm>
        </p:grpSpPr>
        <p:cxnSp>
          <p:nvCxnSpPr>
            <p:cNvPr id="12" name="Straight Arrow Connector 11">
              <a:extLst>
                <a:ext uri="{FF2B5EF4-FFF2-40B4-BE49-F238E27FC236}">
                  <a16:creationId xmlns:a16="http://schemas.microsoft.com/office/drawing/2014/main" id="{15707553-5E28-4C7D-8B61-B81D22F577AC}"/>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5E53012-5E86-42FA-919C-9FED04764E57}"/>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grpSp>
        <p:nvGrpSpPr>
          <p:cNvPr id="14" name="Group 13">
            <a:extLst>
              <a:ext uri="{FF2B5EF4-FFF2-40B4-BE49-F238E27FC236}">
                <a16:creationId xmlns:a16="http://schemas.microsoft.com/office/drawing/2014/main" id="{D6B8E2D5-50D4-4C49-8854-7881F207BC04}"/>
              </a:ext>
            </a:extLst>
          </p:cNvPr>
          <p:cNvGrpSpPr/>
          <p:nvPr/>
        </p:nvGrpSpPr>
        <p:grpSpPr>
          <a:xfrm>
            <a:off x="0" y="5720834"/>
            <a:ext cx="1339937" cy="369332"/>
            <a:chOff x="-25488" y="5720834"/>
            <a:chExt cx="1339937" cy="369332"/>
          </a:xfrm>
        </p:grpSpPr>
        <p:cxnSp>
          <p:nvCxnSpPr>
            <p:cNvPr id="15" name="Straight Arrow Connector 14">
              <a:extLst>
                <a:ext uri="{FF2B5EF4-FFF2-40B4-BE49-F238E27FC236}">
                  <a16:creationId xmlns:a16="http://schemas.microsoft.com/office/drawing/2014/main" id="{909B673C-AE1D-4917-9DD0-E280E28AD7A2}"/>
                </a:ext>
              </a:extLst>
            </p:cNvPr>
            <p:cNvCxnSpPr>
              <a:cxnSpLocks/>
            </p:cNvCxnSpPr>
            <p:nvPr/>
          </p:nvCxnSpPr>
          <p:spPr>
            <a:xfrm>
              <a:off x="838200" y="5915025"/>
              <a:ext cx="4762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4313AB1-35C2-4C34-8297-AE93BB7FF71C}"/>
                </a:ext>
              </a:extLst>
            </p:cNvPr>
            <p:cNvSpPr txBox="1"/>
            <p:nvPr/>
          </p:nvSpPr>
          <p:spPr>
            <a:xfrm>
              <a:off x="-25488" y="5720834"/>
              <a:ext cx="925253" cy="369332"/>
            </a:xfrm>
            <a:prstGeom prst="rect">
              <a:avLst/>
            </a:prstGeom>
            <a:noFill/>
          </p:spPr>
          <p:txBody>
            <a:bodyPr wrap="none" rtlCol="0">
              <a:spAutoFit/>
            </a:bodyPr>
            <a:lstStyle/>
            <a:p>
              <a:r>
                <a:rPr lang="en-US" dirty="0"/>
                <a:t>15 min.</a:t>
              </a:r>
            </a:p>
          </p:txBody>
        </p:sp>
      </p:grpSp>
    </p:spTree>
    <p:extLst>
      <p:ext uri="{BB962C8B-B14F-4D97-AF65-F5344CB8AC3E}">
        <p14:creationId xmlns:p14="http://schemas.microsoft.com/office/powerpoint/2010/main" val="7141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E0B3-337A-42CE-A2A3-E5A0794990F2}"/>
              </a:ext>
            </a:extLst>
          </p:cNvPr>
          <p:cNvSpPr>
            <a:spLocks noGrp="1"/>
          </p:cNvSpPr>
          <p:nvPr>
            <p:ph type="title"/>
          </p:nvPr>
        </p:nvSpPr>
        <p:spPr/>
        <p:txBody>
          <a:bodyPr>
            <a:normAutofit fontScale="90000"/>
          </a:bodyPr>
          <a:lstStyle/>
          <a:p>
            <a:r>
              <a:rPr lang="en-US" dirty="0"/>
              <a:t>Health Outcomes </a:t>
            </a:r>
            <a:br>
              <a:rPr lang="en-US" dirty="0"/>
            </a:br>
            <a:r>
              <a:rPr lang="en-US" dirty="0"/>
              <a:t>Individual Ranking</a:t>
            </a:r>
          </a:p>
        </p:txBody>
      </p:sp>
      <p:pic>
        <p:nvPicPr>
          <p:cNvPr id="5" name="Picture 4">
            <a:extLst>
              <a:ext uri="{FF2B5EF4-FFF2-40B4-BE49-F238E27FC236}">
                <a16:creationId xmlns:a16="http://schemas.microsoft.com/office/drawing/2014/main" id="{1FE00B18-8C3A-4880-B6D5-C14DEC83BBDF}"/>
              </a:ext>
            </a:extLst>
          </p:cNvPr>
          <p:cNvPicPr>
            <a:picLocks noChangeAspect="1"/>
          </p:cNvPicPr>
          <p:nvPr/>
        </p:nvPicPr>
        <p:blipFill>
          <a:blip r:embed="rId2"/>
          <a:stretch>
            <a:fillRect/>
          </a:stretch>
        </p:blipFill>
        <p:spPr>
          <a:xfrm>
            <a:off x="1295400" y="1522799"/>
            <a:ext cx="6893976" cy="5249476"/>
          </a:xfrm>
          <a:prstGeom prst="rect">
            <a:avLst/>
          </a:prstGeom>
        </p:spPr>
      </p:pic>
      <p:sp>
        <p:nvSpPr>
          <p:cNvPr id="6" name="Rectangle 5">
            <a:extLst>
              <a:ext uri="{FF2B5EF4-FFF2-40B4-BE49-F238E27FC236}">
                <a16:creationId xmlns:a16="http://schemas.microsoft.com/office/drawing/2014/main" id="{B08DD2BC-5AFD-4DC9-94D5-57A0902B8E78}"/>
              </a:ext>
            </a:extLst>
          </p:cNvPr>
          <p:cNvSpPr/>
          <p:nvPr/>
        </p:nvSpPr>
        <p:spPr>
          <a:xfrm>
            <a:off x="1123950" y="1502548"/>
            <a:ext cx="4343399" cy="2646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56F9844-A706-4F5D-8B7B-F9F561A7A116}"/>
              </a:ext>
            </a:extLst>
          </p:cNvPr>
          <p:cNvGrpSpPr/>
          <p:nvPr/>
        </p:nvGrpSpPr>
        <p:grpSpPr>
          <a:xfrm>
            <a:off x="33205" y="3962871"/>
            <a:ext cx="1262195" cy="369332"/>
            <a:chOff x="71305" y="2891909"/>
            <a:chExt cx="1262195" cy="369332"/>
          </a:xfrm>
        </p:grpSpPr>
        <p:cxnSp>
          <p:nvCxnSpPr>
            <p:cNvPr id="8" name="Straight Arrow Connector 7">
              <a:extLst>
                <a:ext uri="{FF2B5EF4-FFF2-40B4-BE49-F238E27FC236}">
                  <a16:creationId xmlns:a16="http://schemas.microsoft.com/office/drawing/2014/main" id="{D32E73C5-9549-4E8B-BC61-0898708F50FE}"/>
                </a:ext>
              </a:extLst>
            </p:cNvPr>
            <p:cNvCxnSpPr>
              <a:cxnSpLocks/>
            </p:cNvCxnSpPr>
            <p:nvPr/>
          </p:nvCxnSpPr>
          <p:spPr>
            <a:xfrm>
              <a:off x="838200" y="3076575"/>
              <a:ext cx="4953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5141B0-D447-4B82-8D59-E83C30A500C6}"/>
                </a:ext>
              </a:extLst>
            </p:cNvPr>
            <p:cNvSpPr txBox="1"/>
            <p:nvPr/>
          </p:nvSpPr>
          <p:spPr>
            <a:xfrm>
              <a:off x="71305" y="2891909"/>
              <a:ext cx="797013" cy="369332"/>
            </a:xfrm>
            <a:prstGeom prst="rect">
              <a:avLst/>
            </a:prstGeom>
            <a:noFill/>
          </p:spPr>
          <p:txBody>
            <a:bodyPr wrap="none" rtlCol="0">
              <a:spAutoFit/>
            </a:bodyPr>
            <a:lstStyle/>
            <a:p>
              <a:r>
                <a:rPr lang="en-US" dirty="0"/>
                <a:t>5 min.</a:t>
              </a:r>
            </a:p>
          </p:txBody>
        </p:sp>
      </p:grpSp>
      <p:sp>
        <p:nvSpPr>
          <p:cNvPr id="10" name="Rectangle 9">
            <a:extLst>
              <a:ext uri="{FF2B5EF4-FFF2-40B4-BE49-F238E27FC236}">
                <a16:creationId xmlns:a16="http://schemas.microsoft.com/office/drawing/2014/main" id="{D1BC3B11-0B85-46A7-AB7C-EC083DCB5181}"/>
              </a:ext>
            </a:extLst>
          </p:cNvPr>
          <p:cNvSpPr/>
          <p:nvPr/>
        </p:nvSpPr>
        <p:spPr>
          <a:xfrm>
            <a:off x="1333500" y="6210300"/>
            <a:ext cx="4133849" cy="26465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5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0" dirty="0"/>
              <a:t>NCIOM Studies</a:t>
            </a:r>
          </a:p>
        </p:txBody>
      </p:sp>
      <p:sp>
        <p:nvSpPr>
          <p:cNvPr id="9219" name="Rectangle 3"/>
          <p:cNvSpPr>
            <a:spLocks noGrp="1" noChangeArrowheads="1"/>
          </p:cNvSpPr>
          <p:nvPr>
            <p:ph type="body" idx="1"/>
          </p:nvPr>
        </p:nvSpPr>
        <p:spPr>
          <a:xfrm>
            <a:off x="180975" y="1552575"/>
            <a:ext cx="11544300" cy="4343400"/>
          </a:xfrm>
        </p:spPr>
        <p:txBody>
          <a:bodyPr/>
          <a:lstStyle/>
          <a:p>
            <a:pPr eaLnBrk="1" hangingPunct="1"/>
            <a:r>
              <a:rPr lang="en-US" altLang="en-US" sz="2800" dirty="0"/>
              <a:t>NCIOM studies issues at the request of the </a:t>
            </a:r>
            <a:r>
              <a:rPr lang="en-US" altLang="en-US" sz="2700" dirty="0"/>
              <a:t>General Assembly, state agencies, health professional organizations, &amp; NCIOM Board of Directors</a:t>
            </a:r>
          </a:p>
          <a:p>
            <a:pPr eaLnBrk="1" hangingPunct="1"/>
            <a:r>
              <a:rPr lang="en-US" altLang="en-US" sz="2800" dirty="0"/>
              <a:t>Often work in partnership with other organizations to study health issues </a:t>
            </a:r>
          </a:p>
          <a:p>
            <a:pPr lvl="1"/>
            <a:r>
              <a:rPr lang="en-US" altLang="en-US" sz="2400" dirty="0"/>
              <a:t>HNC 2030 is in partnership with NC Division of Public Health</a:t>
            </a:r>
          </a:p>
          <a:p>
            <a:pPr lvl="1" eaLnBrk="1" hangingPunct="1"/>
            <a:endParaRPr lang="en-US" altLang="en-US" i="1" dirty="0"/>
          </a:p>
          <a:p>
            <a:pPr eaLnBrk="1" hangingPunct="1"/>
            <a:endParaRPr lang="en-US" altLang="en-US" sz="2000" dirty="0"/>
          </a:p>
        </p:txBody>
      </p:sp>
      <p:pic>
        <p:nvPicPr>
          <p:cNvPr id="4" name="Picture 1" descr="image004">
            <a:extLst>
              <a:ext uri="{FF2B5EF4-FFF2-40B4-BE49-F238E27FC236}">
                <a16:creationId xmlns:a16="http://schemas.microsoft.com/office/drawing/2014/main" id="{6B7569B1-1D95-49B9-BA0C-D9288C0DF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4673600"/>
            <a:ext cx="72469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22E34C8-D67A-4452-A074-CE06A77AB148}"/>
              </a:ext>
            </a:extLst>
          </p:cNvPr>
          <p:cNvPicPr>
            <a:picLocks noChangeAspect="1"/>
          </p:cNvPicPr>
          <p:nvPr/>
        </p:nvPicPr>
        <p:blipFill>
          <a:blip r:embed="rId3"/>
          <a:stretch>
            <a:fillRect/>
          </a:stretch>
        </p:blipFill>
        <p:spPr>
          <a:xfrm>
            <a:off x="1206246" y="4095126"/>
            <a:ext cx="5927979" cy="702304"/>
          </a:xfrm>
          <a:prstGeom prst="rect">
            <a:avLst/>
          </a:prstGeom>
        </p:spPr>
      </p:pic>
    </p:spTree>
    <p:extLst>
      <p:ext uri="{BB962C8B-B14F-4D97-AF65-F5344CB8AC3E}">
        <p14:creationId xmlns:p14="http://schemas.microsoft.com/office/powerpoint/2010/main" val="66905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032C-AB54-458D-889B-3A411679C79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506A9CA-FFAD-44D6-868D-A71A0FC9B4C5}"/>
              </a:ext>
            </a:extLst>
          </p:cNvPr>
          <p:cNvSpPr>
            <a:spLocks noGrp="1"/>
          </p:cNvSpPr>
          <p:nvPr>
            <p:ph idx="1"/>
          </p:nvPr>
        </p:nvSpPr>
        <p:spPr>
          <a:xfrm>
            <a:off x="1295400" y="1914525"/>
            <a:ext cx="9601200" cy="4188610"/>
          </a:xfrm>
        </p:spPr>
        <p:txBody>
          <a:bodyPr/>
          <a:lstStyle/>
          <a:p>
            <a:pPr lvl="0"/>
            <a:r>
              <a:rPr lang="en-US" dirty="0"/>
              <a:t>Community feedback summary will be sent to attendees electronically.</a:t>
            </a:r>
          </a:p>
          <a:p>
            <a:pPr lvl="0"/>
            <a:r>
              <a:rPr lang="en-US" dirty="0"/>
              <a:t>Community input will be given to work group members, who will finalize selection and set targets for each indicator. </a:t>
            </a:r>
          </a:p>
          <a:p>
            <a:pPr lvl="0"/>
            <a:r>
              <a:rPr lang="en-US" dirty="0"/>
              <a:t>Overall task force will review and finalize.</a:t>
            </a:r>
          </a:p>
          <a:p>
            <a:pPr lvl="0"/>
            <a:r>
              <a:rPr lang="en-US" dirty="0"/>
              <a:t>NCIOM staff will develop a report, which will be distributed widely, and presented at future meetings of stakeholders.</a:t>
            </a:r>
          </a:p>
          <a:p>
            <a:endParaRPr lang="en-US" dirty="0"/>
          </a:p>
        </p:txBody>
      </p:sp>
    </p:spTree>
    <p:extLst>
      <p:ext uri="{BB962C8B-B14F-4D97-AF65-F5344CB8AC3E}">
        <p14:creationId xmlns:p14="http://schemas.microsoft.com/office/powerpoint/2010/main" val="344020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4E72-6CF0-4136-B0DF-6614D286DA98}"/>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3916AE62-B70D-434D-9B80-E6825454D509}"/>
              </a:ext>
            </a:extLst>
          </p:cNvPr>
          <p:cNvSpPr>
            <a:spLocks noGrp="1"/>
          </p:cNvSpPr>
          <p:nvPr>
            <p:ph idx="1"/>
          </p:nvPr>
        </p:nvSpPr>
        <p:spPr/>
        <p:txBody>
          <a:bodyPr>
            <a:normAutofit/>
          </a:bodyPr>
          <a:lstStyle/>
          <a:p>
            <a:r>
              <a:rPr lang="en-US" dirty="0"/>
              <a:t>Support for this Task Force comes from the Blue Cross and Blue Shield Foundation of North Carolina, The Duke Endowment, and the Kate B. Reynolds Charitable Trust</a:t>
            </a:r>
          </a:p>
          <a:p>
            <a:r>
              <a:rPr lang="en-US" dirty="0"/>
              <a:t>Websites: 	</a:t>
            </a:r>
            <a:r>
              <a:rPr lang="en-US" u="sng" dirty="0"/>
              <a:t>www.nciom.org</a:t>
            </a:r>
          </a:p>
          <a:p>
            <a:pPr marL="0" indent="0">
              <a:buNone/>
            </a:pPr>
            <a:r>
              <a:rPr lang="en-US" dirty="0"/>
              <a:t>		</a:t>
            </a:r>
            <a:r>
              <a:rPr lang="en-US" u="sng" dirty="0"/>
              <a:t>www.ncmedicaljournal.com</a:t>
            </a:r>
            <a:endParaRPr lang="en-US" dirty="0"/>
          </a:p>
          <a:p>
            <a:r>
              <a:rPr lang="en-US" dirty="0"/>
              <a:t>Key Contacts:</a:t>
            </a:r>
          </a:p>
          <a:p>
            <a:pPr lvl="1"/>
            <a:r>
              <a:rPr lang="en-US" dirty="0"/>
              <a:t>Brieanne Lyda-McDonald, MSPH, Project Director, NCIOM 				919-445-6154 or </a:t>
            </a:r>
            <a:r>
              <a:rPr lang="en-US" u="sng" dirty="0"/>
              <a:t>blydamcd@nciom.org</a:t>
            </a:r>
            <a:r>
              <a:rPr lang="en-US" dirty="0"/>
              <a:t>                                                                                                             </a:t>
            </a:r>
            <a:endParaRPr lang="en-US" u="sng" dirty="0"/>
          </a:p>
          <a:p>
            <a:pPr lvl="1"/>
            <a:r>
              <a:rPr lang="en-US" dirty="0"/>
              <a:t>Chloe Donohoe, Research Assistant, NCIOM 					919-445-6156 or </a:t>
            </a:r>
            <a:r>
              <a:rPr lang="en-US" u="sng" dirty="0"/>
              <a:t>chloe_donohoe@nciom.org</a:t>
            </a:r>
            <a:r>
              <a:rPr lang="en-US" dirty="0"/>
              <a:t> </a:t>
            </a:r>
          </a:p>
          <a:p>
            <a:pPr marL="0" indent="0">
              <a:buNone/>
            </a:pPr>
            <a:endParaRPr lang="en-US" dirty="0"/>
          </a:p>
        </p:txBody>
      </p:sp>
    </p:spTree>
    <p:extLst>
      <p:ext uri="{BB962C8B-B14F-4D97-AF65-F5344CB8AC3E}">
        <p14:creationId xmlns:p14="http://schemas.microsoft.com/office/powerpoint/2010/main" val="3659207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A014-098F-4C34-80FF-51539A40C112}"/>
              </a:ext>
            </a:extLst>
          </p:cNvPr>
          <p:cNvSpPr>
            <a:spLocks noGrp="1"/>
          </p:cNvSpPr>
          <p:nvPr>
            <p:ph type="title"/>
          </p:nvPr>
        </p:nvSpPr>
        <p:spPr>
          <a:prstGeom prst="rect">
            <a:avLst/>
          </a:prstGeom>
        </p:spPr>
        <p:txBody>
          <a:bodyPr>
            <a:normAutofit fontScale="90000"/>
          </a:bodyPr>
          <a:lstStyle/>
          <a:p>
            <a:br>
              <a:rPr lang="en-US" sz="4800" dirty="0">
                <a:solidFill>
                  <a:schemeClr val="tx2"/>
                </a:solidFill>
                <a:latin typeface="+mn-lt"/>
              </a:rPr>
            </a:br>
            <a:r>
              <a:rPr lang="en-US" sz="5300" dirty="0">
                <a:ea typeface="Gadugi" panose="020B0502040204020203" pitchFamily="34" charset="0"/>
              </a:rPr>
              <a:t>Aim of Healthy North Carolina</a:t>
            </a:r>
          </a:p>
        </p:txBody>
      </p:sp>
      <p:sp>
        <p:nvSpPr>
          <p:cNvPr id="3" name="Text Placeholder 2">
            <a:extLst>
              <a:ext uri="{FF2B5EF4-FFF2-40B4-BE49-F238E27FC236}">
                <a16:creationId xmlns:a16="http://schemas.microsoft.com/office/drawing/2014/main" id="{E736A0D6-24DD-4BC1-B499-8159AF5906AE}"/>
              </a:ext>
            </a:extLst>
          </p:cNvPr>
          <p:cNvSpPr>
            <a:spLocks noGrp="1"/>
          </p:cNvSpPr>
          <p:nvPr>
            <p:ph type="body" sz="quarter" idx="4294967295"/>
          </p:nvPr>
        </p:nvSpPr>
        <p:spPr>
          <a:xfrm>
            <a:off x="1174282" y="1828800"/>
            <a:ext cx="10518775" cy="3470275"/>
          </a:xfrm>
        </p:spPr>
        <p:txBody>
          <a:bodyPr>
            <a:normAutofit/>
          </a:bodyPr>
          <a:lstStyle/>
          <a:p>
            <a:pPr marL="0" indent="0">
              <a:buNone/>
            </a:pPr>
            <a:r>
              <a:rPr lang="en-US" altLang="en-US" sz="3600" b="0" dirty="0"/>
              <a:t>To develop a common set of goals and objectives to mobilize and direct state and local efforts to improve the health and well-being of North Carolinians.</a:t>
            </a:r>
            <a:endParaRPr lang="en-US" sz="3600" b="0" dirty="0"/>
          </a:p>
        </p:txBody>
      </p:sp>
      <p:pic>
        <p:nvPicPr>
          <p:cNvPr id="9" name="Picture 8">
            <a:extLst>
              <a:ext uri="{FF2B5EF4-FFF2-40B4-BE49-F238E27FC236}">
                <a16:creationId xmlns:a16="http://schemas.microsoft.com/office/drawing/2014/main" id="{A8DDA882-C772-4C64-8EAE-02322F4734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601" y="4282210"/>
            <a:ext cx="3332798" cy="2229079"/>
          </a:xfrm>
          <a:prstGeom prst="rect">
            <a:avLst/>
          </a:prstGeom>
        </p:spPr>
      </p:pic>
    </p:spTree>
    <p:extLst>
      <p:ext uri="{BB962C8B-B14F-4D97-AF65-F5344CB8AC3E}">
        <p14:creationId xmlns:p14="http://schemas.microsoft.com/office/powerpoint/2010/main" val="16782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E8EE-15B2-4049-B141-E0A94BA58C91}"/>
              </a:ext>
            </a:extLst>
          </p:cNvPr>
          <p:cNvSpPr>
            <a:spLocks noGrp="1"/>
          </p:cNvSpPr>
          <p:nvPr>
            <p:ph type="title"/>
          </p:nvPr>
        </p:nvSpPr>
        <p:spPr/>
        <p:txBody>
          <a:bodyPr/>
          <a:lstStyle/>
          <a:p>
            <a:r>
              <a:rPr lang="en-US" dirty="0"/>
              <a:t>How will HNC 2030 be used?</a:t>
            </a:r>
          </a:p>
        </p:txBody>
      </p:sp>
      <p:sp>
        <p:nvSpPr>
          <p:cNvPr id="3" name="Content Placeholder 2">
            <a:extLst>
              <a:ext uri="{FF2B5EF4-FFF2-40B4-BE49-F238E27FC236}">
                <a16:creationId xmlns:a16="http://schemas.microsoft.com/office/drawing/2014/main" id="{125ADAD3-9421-4CF3-A050-4F69DABEF7B0}"/>
              </a:ext>
            </a:extLst>
          </p:cNvPr>
          <p:cNvSpPr>
            <a:spLocks noGrp="1"/>
          </p:cNvSpPr>
          <p:nvPr>
            <p:ph idx="1"/>
          </p:nvPr>
        </p:nvSpPr>
        <p:spPr/>
        <p:txBody>
          <a:bodyPr>
            <a:normAutofit/>
          </a:bodyPr>
          <a:lstStyle/>
          <a:p>
            <a:r>
              <a:rPr lang="en-US" sz="2800" dirty="0"/>
              <a:t>Common set of public health indicators and targets for the state over the next decade</a:t>
            </a:r>
          </a:p>
          <a:p>
            <a:pPr lvl="1"/>
            <a:r>
              <a:rPr lang="en-US" sz="2400" dirty="0"/>
              <a:t>Population health improvement plan for the North Carolina Division of Public Health</a:t>
            </a:r>
          </a:p>
          <a:p>
            <a:r>
              <a:rPr lang="en-US" sz="2800" dirty="0"/>
              <a:t>Help drive state and local-level activities</a:t>
            </a:r>
          </a:p>
          <a:p>
            <a:r>
              <a:rPr lang="en-US" sz="2800" dirty="0"/>
              <a:t>Provide a springboard for collaboration and innovation</a:t>
            </a:r>
          </a:p>
        </p:txBody>
      </p:sp>
    </p:spTree>
    <p:extLst>
      <p:ext uri="{BB962C8B-B14F-4D97-AF65-F5344CB8AC3E}">
        <p14:creationId xmlns:p14="http://schemas.microsoft.com/office/powerpoint/2010/main" val="3353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7F9A-B9DB-4447-BC36-C1D5DAE230B1}"/>
              </a:ext>
            </a:extLst>
          </p:cNvPr>
          <p:cNvSpPr>
            <a:spLocks noGrp="1"/>
          </p:cNvSpPr>
          <p:nvPr>
            <p:ph type="title"/>
          </p:nvPr>
        </p:nvSpPr>
        <p:spPr/>
        <p:txBody>
          <a:bodyPr/>
          <a:lstStyle/>
          <a:p>
            <a:r>
              <a:rPr lang="en-US" dirty="0"/>
              <a:t>Health Indicators and Targets</a:t>
            </a:r>
          </a:p>
        </p:txBody>
      </p:sp>
      <p:sp>
        <p:nvSpPr>
          <p:cNvPr id="3" name="Content Placeholder 2">
            <a:extLst>
              <a:ext uri="{FF2B5EF4-FFF2-40B4-BE49-F238E27FC236}">
                <a16:creationId xmlns:a16="http://schemas.microsoft.com/office/drawing/2014/main" id="{D54652A4-123D-479B-AE3F-966C8CB4C1AE}"/>
              </a:ext>
            </a:extLst>
          </p:cNvPr>
          <p:cNvSpPr>
            <a:spLocks noGrp="1"/>
          </p:cNvSpPr>
          <p:nvPr>
            <p:ph idx="1"/>
          </p:nvPr>
        </p:nvSpPr>
        <p:spPr>
          <a:xfrm>
            <a:off x="1295400" y="2076450"/>
            <a:ext cx="9601200" cy="4188610"/>
          </a:xfrm>
        </p:spPr>
        <p:txBody>
          <a:bodyPr/>
          <a:lstStyle/>
          <a:p>
            <a:r>
              <a:rPr lang="en-US" sz="3200" b="1" dirty="0"/>
              <a:t>Health Indicators </a:t>
            </a:r>
            <a:r>
              <a:rPr lang="en-US" sz="3200" dirty="0"/>
              <a:t>– measurable characteristics that describe the health or drivers of health of a population </a:t>
            </a:r>
          </a:p>
          <a:p>
            <a:r>
              <a:rPr lang="en-US" sz="3200" b="1" dirty="0"/>
              <a:t>Targets</a:t>
            </a:r>
            <a:r>
              <a:rPr lang="en-US" sz="3200" dirty="0"/>
              <a:t> – goals for improving the health indicators over the next 10 years</a:t>
            </a:r>
          </a:p>
          <a:p>
            <a:endParaRPr lang="en-US" dirty="0"/>
          </a:p>
        </p:txBody>
      </p:sp>
      <p:pic>
        <p:nvPicPr>
          <p:cNvPr id="5" name="Graphic 4" descr="Bullseye">
            <a:extLst>
              <a:ext uri="{FF2B5EF4-FFF2-40B4-BE49-F238E27FC236}">
                <a16:creationId xmlns:a16="http://schemas.microsoft.com/office/drawing/2014/main" id="{45449378-5F94-4CDC-B936-2E0418065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750" y="3552826"/>
            <a:ext cx="914400" cy="914400"/>
          </a:xfrm>
          <a:prstGeom prst="rect">
            <a:avLst/>
          </a:prstGeom>
        </p:spPr>
      </p:pic>
      <p:pic>
        <p:nvPicPr>
          <p:cNvPr id="7" name="Graphic 6" descr="Upward trend">
            <a:extLst>
              <a:ext uri="{FF2B5EF4-FFF2-40B4-BE49-F238E27FC236}">
                <a16:creationId xmlns:a16="http://schemas.microsoft.com/office/drawing/2014/main" id="{218A38B6-233F-4CF7-9FBB-DAB7E7AE2B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50" y="1933575"/>
            <a:ext cx="914400" cy="914400"/>
          </a:xfrm>
          <a:prstGeom prst="rect">
            <a:avLst/>
          </a:prstGeom>
        </p:spPr>
      </p:pic>
      <p:pic>
        <p:nvPicPr>
          <p:cNvPr id="8" name="Picture 7">
            <a:extLst>
              <a:ext uri="{FF2B5EF4-FFF2-40B4-BE49-F238E27FC236}">
                <a16:creationId xmlns:a16="http://schemas.microsoft.com/office/drawing/2014/main" id="{682D21DD-8AC4-4219-BDB4-2CEFFC239E2A}"/>
              </a:ext>
            </a:extLst>
          </p:cNvPr>
          <p:cNvPicPr>
            <a:picLocks noChangeAspect="1"/>
          </p:cNvPicPr>
          <p:nvPr/>
        </p:nvPicPr>
        <p:blipFill>
          <a:blip r:embed="rId6"/>
          <a:stretch>
            <a:fillRect/>
          </a:stretch>
        </p:blipFill>
        <p:spPr>
          <a:xfrm>
            <a:off x="2009775" y="4735966"/>
            <a:ext cx="6400800" cy="1866900"/>
          </a:xfrm>
          <a:prstGeom prst="rect">
            <a:avLst/>
          </a:prstGeom>
        </p:spPr>
      </p:pic>
      <p:sp>
        <p:nvSpPr>
          <p:cNvPr id="9" name="Rectangle 8">
            <a:extLst>
              <a:ext uri="{FF2B5EF4-FFF2-40B4-BE49-F238E27FC236}">
                <a16:creationId xmlns:a16="http://schemas.microsoft.com/office/drawing/2014/main" id="{5C31FA08-23C5-4995-AEF5-EBB0D6EB75FC}"/>
              </a:ext>
            </a:extLst>
          </p:cNvPr>
          <p:cNvSpPr/>
          <p:nvPr/>
        </p:nvSpPr>
        <p:spPr>
          <a:xfrm>
            <a:off x="2171700" y="5524500"/>
            <a:ext cx="2790825" cy="93345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3FFAFE-8EB3-44D8-9EFD-4E3D014F744B}"/>
              </a:ext>
            </a:extLst>
          </p:cNvPr>
          <p:cNvSpPr/>
          <p:nvPr/>
        </p:nvSpPr>
        <p:spPr>
          <a:xfrm>
            <a:off x="7000875" y="5000625"/>
            <a:ext cx="514350" cy="14573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80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2925" y="255134"/>
            <a:ext cx="11068049" cy="1036850"/>
          </a:xfrm>
        </p:spPr>
        <p:txBody>
          <a:bodyPr>
            <a:noAutofit/>
          </a:bodyPr>
          <a:lstStyle/>
          <a:p>
            <a:r>
              <a:rPr lang="en-US" sz="4000" dirty="0"/>
              <a:t>Healthy North Carolina 2020: 10-Year Outcomes</a:t>
            </a:r>
          </a:p>
        </p:txBody>
      </p:sp>
      <p:sp>
        <p:nvSpPr>
          <p:cNvPr id="4" name="Content Placeholder 3"/>
          <p:cNvSpPr>
            <a:spLocks noGrp="1"/>
          </p:cNvSpPr>
          <p:nvPr>
            <p:ph idx="1"/>
          </p:nvPr>
        </p:nvSpPr>
        <p:spPr>
          <a:xfrm>
            <a:off x="542925" y="1814914"/>
            <a:ext cx="9601200" cy="4188610"/>
          </a:xfrm>
        </p:spPr>
        <p:txBody>
          <a:bodyPr/>
          <a:lstStyle/>
          <a:p>
            <a:r>
              <a:rPr lang="en-US" sz="2800" dirty="0"/>
              <a:t>41 indicators:</a:t>
            </a:r>
          </a:p>
          <a:p>
            <a:pPr lvl="1"/>
            <a:r>
              <a:rPr lang="en-US" sz="2400" dirty="0"/>
              <a:t>Met the targets: 5 (12%)</a:t>
            </a:r>
          </a:p>
          <a:p>
            <a:pPr lvl="2"/>
            <a:r>
              <a:rPr lang="en-US" sz="2200" dirty="0"/>
              <a:t>HIV diagnoses, traffic crashes, child dental services</a:t>
            </a:r>
          </a:p>
          <a:p>
            <a:pPr lvl="1"/>
            <a:r>
              <a:rPr lang="en-US" sz="2400" dirty="0"/>
              <a:t>Made progress: 12 (29%)</a:t>
            </a:r>
          </a:p>
          <a:p>
            <a:pPr lvl="2"/>
            <a:r>
              <a:rPr lang="en-US" sz="2200" dirty="0"/>
              <a:t>Adult smoking, healthy eating, graduation rate</a:t>
            </a:r>
          </a:p>
          <a:p>
            <a:pPr lvl="1"/>
            <a:r>
              <a:rPr lang="en-US" sz="2400" dirty="0"/>
              <a:t>Stayed the same/no progress: 18 (44%)</a:t>
            </a:r>
          </a:p>
          <a:p>
            <a:pPr lvl="2"/>
            <a:r>
              <a:rPr lang="en-US" sz="2200" dirty="0"/>
              <a:t>Youth tobacco use, physical activity, housing cost</a:t>
            </a:r>
          </a:p>
          <a:p>
            <a:pPr lvl="1"/>
            <a:r>
              <a:rPr lang="en-US" sz="2400" dirty="0"/>
              <a:t>Got worse: 6 (15%)</a:t>
            </a:r>
          </a:p>
          <a:p>
            <a:pPr lvl="2"/>
            <a:r>
              <a:rPr lang="en-US" sz="2200" dirty="0"/>
              <a:t>Infant mortality disparity, suicide, unintentional poisoning</a:t>
            </a:r>
          </a:p>
          <a:p>
            <a:pPr lvl="1"/>
            <a:endParaRPr lang="en-US" dirty="0"/>
          </a:p>
        </p:txBody>
      </p:sp>
      <p:sp>
        <p:nvSpPr>
          <p:cNvPr id="2" name="Slide Number Placeholder 1"/>
          <p:cNvSpPr>
            <a:spLocks noGrp="1"/>
          </p:cNvSpPr>
          <p:nvPr>
            <p:ph type="sldNum" sz="quarter" idx="4294967295"/>
          </p:nvPr>
        </p:nvSpPr>
        <p:spPr/>
        <p:txBody>
          <a:bodyPr/>
          <a:lstStyle/>
          <a:p>
            <a:pPr>
              <a:defRPr/>
            </a:pPr>
            <a:fld id="{538ADBF8-81D5-4A43-AFD2-8C4C1932BB09}" type="slidenum">
              <a:rPr lang="en-US" smtClean="0"/>
              <a:pPr>
                <a:defRPr/>
              </a:pPr>
              <a:t>8</a:t>
            </a:fld>
            <a:endParaRPr lang="en-US"/>
          </a:p>
        </p:txBody>
      </p:sp>
      <p:pic>
        <p:nvPicPr>
          <p:cNvPr id="6" name="Picture 5">
            <a:extLst>
              <a:ext uri="{FF2B5EF4-FFF2-40B4-BE49-F238E27FC236}">
                <a16:creationId xmlns:a16="http://schemas.microsoft.com/office/drawing/2014/main" id="{41142EEF-F68A-47B1-85C9-FEA759A31A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326" y="2289424"/>
            <a:ext cx="3421749" cy="2279151"/>
          </a:xfrm>
          <a:prstGeom prst="rect">
            <a:avLst/>
          </a:prstGeom>
        </p:spPr>
      </p:pic>
    </p:spTree>
    <p:extLst>
      <p:ext uri="{BB962C8B-B14F-4D97-AF65-F5344CB8AC3E}">
        <p14:creationId xmlns:p14="http://schemas.microsoft.com/office/powerpoint/2010/main" val="90732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221185"/>
            <a:ext cx="11630025" cy="1036850"/>
          </a:xfrm>
        </p:spPr>
        <p:txBody>
          <a:bodyPr>
            <a:noAutofit/>
          </a:bodyPr>
          <a:lstStyle/>
          <a:p>
            <a:r>
              <a:rPr lang="en-US" sz="4000" dirty="0">
                <a:latin typeface="Gadugi" panose="020B0502040204020203" pitchFamily="34" charset="0"/>
                <a:ea typeface="Gadugi" panose="020B0502040204020203" pitchFamily="34" charset="0"/>
              </a:rPr>
              <a:t>Healthy North Carolina 2030: </a:t>
            </a:r>
            <a:br>
              <a:rPr lang="en-US" sz="4000" dirty="0">
                <a:latin typeface="Gadugi" panose="020B0502040204020203" pitchFamily="34" charset="0"/>
                <a:ea typeface="Gadugi" panose="020B0502040204020203" pitchFamily="34" charset="0"/>
              </a:rPr>
            </a:br>
            <a:r>
              <a:rPr lang="en-US" sz="4000" dirty="0">
                <a:latin typeface="Gadugi" panose="020B0502040204020203" pitchFamily="34" charset="0"/>
                <a:ea typeface="Gadugi" panose="020B0502040204020203" pitchFamily="34" charset="0"/>
              </a:rPr>
              <a:t>Framework and Organization</a:t>
            </a:r>
          </a:p>
        </p:txBody>
      </p:sp>
      <p:sp>
        <p:nvSpPr>
          <p:cNvPr id="4" name="Text Placeholder 3"/>
          <p:cNvSpPr>
            <a:spLocks noGrp="1"/>
          </p:cNvSpPr>
          <p:nvPr>
            <p:ph type="body" sz="half" idx="2"/>
          </p:nvPr>
        </p:nvSpPr>
        <p:spPr>
          <a:xfrm>
            <a:off x="4763551" y="1761455"/>
            <a:ext cx="7779068" cy="4721515"/>
          </a:xfrm>
        </p:spPr>
        <p:txBody>
          <a:bodyPr>
            <a:normAutofit/>
          </a:bodyPr>
          <a:lstStyle/>
          <a:p>
            <a:pPr marL="457200" indent="-457200">
              <a:buFont typeface="Arial" panose="020B0604020202020204" pitchFamily="34" charset="0"/>
              <a:buChar char="•"/>
            </a:pPr>
            <a:r>
              <a:rPr lang="en-US" altLang="en-US" sz="2200" dirty="0"/>
              <a:t>Develop 20 indicators</a:t>
            </a:r>
          </a:p>
          <a:p>
            <a:pPr marL="457200" indent="-457200">
              <a:buFont typeface="Arial" panose="020B0604020202020204" pitchFamily="34" charset="0"/>
              <a:buChar char="•"/>
            </a:pPr>
            <a:r>
              <a:rPr lang="en-US" altLang="en-US" sz="2200" dirty="0"/>
              <a:t>Healthy North Carolina 2030 </a:t>
            </a:r>
            <a:r>
              <a:rPr lang="en-US" altLang="en-US" sz="2200" u="sng" dirty="0"/>
              <a:t>Task Force</a:t>
            </a:r>
          </a:p>
          <a:p>
            <a:pPr marL="914400" lvl="1" indent="-457200">
              <a:buFont typeface="Arial" panose="020B0604020202020204" pitchFamily="34" charset="0"/>
              <a:buChar char="•"/>
            </a:pPr>
            <a:r>
              <a:rPr lang="en-US" altLang="en-US" sz="1900" dirty="0"/>
              <a:t>Select the Health Outcomes indicators and review other indicators selected by work groups</a:t>
            </a:r>
          </a:p>
          <a:p>
            <a:pPr marL="457200" indent="-457200">
              <a:buFont typeface="Arial" panose="020B0604020202020204" pitchFamily="34" charset="0"/>
              <a:buChar char="•"/>
            </a:pPr>
            <a:r>
              <a:rPr lang="en-US" altLang="en-US" sz="2200" dirty="0"/>
              <a:t>Healthy North Carolina 2030 </a:t>
            </a:r>
            <a:r>
              <a:rPr lang="en-US" altLang="en-US" sz="2200" u="sng" dirty="0"/>
              <a:t>Work Groups</a:t>
            </a:r>
          </a:p>
          <a:p>
            <a:pPr marL="914400" lvl="1" indent="-457200">
              <a:buFont typeface="Arial" panose="020B0604020202020204" pitchFamily="34" charset="0"/>
              <a:buChar char="•"/>
            </a:pPr>
            <a:r>
              <a:rPr lang="en-US" altLang="en-US" sz="1900" dirty="0"/>
              <a:t>Work groups for each topic area will select indicators in those topics</a:t>
            </a:r>
          </a:p>
          <a:p>
            <a:pPr marL="457200" indent="-457200">
              <a:buFont typeface="Arial" panose="020B0604020202020204" pitchFamily="34" charset="0"/>
              <a:buChar char="•"/>
            </a:pPr>
            <a:r>
              <a:rPr lang="en-US" altLang="en-US" sz="2200" dirty="0"/>
              <a:t>Healthy North Carolina 2030 </a:t>
            </a:r>
            <a:r>
              <a:rPr lang="en-US" altLang="en-US" sz="2200" u="sng" dirty="0"/>
              <a:t>Community Input Sessions</a:t>
            </a:r>
          </a:p>
          <a:p>
            <a:pPr marL="914400" lvl="1" indent="-457200">
              <a:buFont typeface="Arial" panose="020B0604020202020204" pitchFamily="34" charset="0"/>
              <a:buChar char="•"/>
            </a:pPr>
            <a:r>
              <a:rPr lang="en-US" altLang="en-US" sz="1900" dirty="0"/>
              <a:t>Meetings held February-April of 2018 </a:t>
            </a:r>
          </a:p>
          <a:p>
            <a:pPr marL="914400" lvl="1" indent="-457200">
              <a:buFont typeface="Arial" panose="020B0604020202020204" pitchFamily="34" charset="0"/>
              <a:buChar char="•"/>
            </a:pPr>
            <a:endParaRPr lang="en-US" altLang="en-US" sz="1800" b="1" dirty="0"/>
          </a:p>
          <a:p>
            <a:pPr marL="914400" lvl="1" indent="-457200">
              <a:buFont typeface="Arial" panose="020B0604020202020204" pitchFamily="34" charset="0"/>
              <a:buChar char="•"/>
            </a:pPr>
            <a:endParaRPr lang="en-US" altLang="en-US" sz="1200" b="1" dirty="0"/>
          </a:p>
        </p:txBody>
      </p:sp>
      <p:pic>
        <p:nvPicPr>
          <p:cNvPr id="5" name="Content Placeholder 10">
            <a:extLst>
              <a:ext uri="{FF2B5EF4-FFF2-40B4-BE49-F238E27FC236}">
                <a16:creationId xmlns:a16="http://schemas.microsoft.com/office/drawing/2014/main" id="{F78FABFC-6790-4E70-BADA-81450C8DB895}"/>
              </a:ext>
            </a:extLst>
          </p:cNvPr>
          <p:cNvPicPr>
            <a:picLocks noChangeAspect="1"/>
          </p:cNvPicPr>
          <p:nvPr/>
        </p:nvPicPr>
        <p:blipFill>
          <a:blip r:embed="rId3"/>
          <a:stretch>
            <a:fillRect/>
          </a:stretch>
        </p:blipFill>
        <p:spPr>
          <a:xfrm>
            <a:off x="250745" y="1572393"/>
            <a:ext cx="4512806" cy="5099637"/>
          </a:xfrm>
          <a:prstGeom prst="rect">
            <a:avLst/>
          </a:prstGeom>
        </p:spPr>
      </p:pic>
    </p:spTree>
    <p:extLst>
      <p:ext uri="{BB962C8B-B14F-4D97-AF65-F5344CB8AC3E}">
        <p14:creationId xmlns:p14="http://schemas.microsoft.com/office/powerpoint/2010/main" val="280227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7">
      <a:dk1>
        <a:srgbClr val="002485"/>
      </a:dk1>
      <a:lt1>
        <a:sysClr val="window" lastClr="FFFFFF"/>
      </a:lt1>
      <a:dk2>
        <a:srgbClr val="88B4B5"/>
      </a:dk2>
      <a:lt2>
        <a:srgbClr val="F2F2F7"/>
      </a:lt2>
      <a:accent1>
        <a:srgbClr val="005FA5"/>
      </a:accent1>
      <a:accent2>
        <a:srgbClr val="F2F2F7"/>
      </a:accent2>
      <a:accent3>
        <a:srgbClr val="EBEB3D"/>
      </a:accent3>
      <a:accent4>
        <a:srgbClr val="F78729"/>
      </a:accent4>
      <a:accent5>
        <a:srgbClr val="C42F1A"/>
      </a:accent5>
      <a:accent6>
        <a:srgbClr val="68B807"/>
      </a:accent6>
      <a:hlink>
        <a:srgbClr val="99CA3C"/>
      </a:hlink>
      <a:folHlink>
        <a:srgbClr val="B9D181"/>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Squires 2012 OECD chartpack">
  <a:themeElements>
    <a:clrScheme name="2010 September Harkness Orientation DRAFT 9-16-10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0 September Harkness Orientation DRAFT 9-16-10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010 September Harkness Orientation DRAFT 9-16-10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September Harkness Orientation DRAFT 9-16-10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September Harkness Orientation DRAFT 9-16-10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September Harkness Orientation DRAFT 9-16-10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September Harkness Orientation DRAFT 9-16-10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September Harkness Orientation DRAFT 9-16-10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September Harkness Orientation DRAFT 9-16-10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September Harkness Orientation DRAFT 9-16-10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September Harkness Orientation DRAFT 9-16-10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September Harkness Orientation DRAFT 9-16-10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September Harkness Orientation DRAFT 9-16-10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September Harkness Orientation DRAFT 9-16-10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September Harkness Orientation DRAFT 9-16-10 (2) 13">
        <a:dk1>
          <a:srgbClr val="808080"/>
        </a:dk1>
        <a:lt1>
          <a:srgbClr val="FFFFFF"/>
        </a:lt1>
        <a:dk2>
          <a:srgbClr val="0000FF"/>
        </a:dk2>
        <a:lt2>
          <a:srgbClr val="000000"/>
        </a:lt2>
        <a:accent1>
          <a:srgbClr val="BBE0E3"/>
        </a:accent1>
        <a:accent2>
          <a:srgbClr val="333399"/>
        </a:accent2>
        <a:accent3>
          <a:srgbClr val="AAAA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010 September Harkness Orientation DRAFT 9-16-10 (2) 14">
        <a:dk1>
          <a:srgbClr val="808080"/>
        </a:dk1>
        <a:lt1>
          <a:srgbClr val="FFFFFF"/>
        </a:lt1>
        <a:dk2>
          <a:srgbClr val="0000FF"/>
        </a:dk2>
        <a:lt2>
          <a:srgbClr val="FFF901"/>
        </a:lt2>
        <a:accent1>
          <a:srgbClr val="BBE0E3"/>
        </a:accent1>
        <a:accent2>
          <a:srgbClr val="333399"/>
        </a:accent2>
        <a:accent3>
          <a:srgbClr val="AAAA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010 September Harkness Orientation DRAFT 9-16-10 (2) 15">
        <a:dk1>
          <a:srgbClr val="808080"/>
        </a:dk1>
        <a:lt1>
          <a:srgbClr val="FFFFFF"/>
        </a:lt1>
        <a:dk2>
          <a:srgbClr val="0000FF"/>
        </a:dk2>
        <a:lt2>
          <a:srgbClr val="FFF901"/>
        </a:lt2>
        <a:accent1>
          <a:srgbClr val="BBE0E3"/>
        </a:accent1>
        <a:accent2>
          <a:srgbClr val="F80000"/>
        </a:accent2>
        <a:accent3>
          <a:srgbClr val="AAAAFF"/>
        </a:accent3>
        <a:accent4>
          <a:srgbClr val="DADADA"/>
        </a:accent4>
        <a:accent5>
          <a:srgbClr val="DAEDEF"/>
        </a:accent5>
        <a:accent6>
          <a:srgbClr val="E10000"/>
        </a:accent6>
        <a:hlink>
          <a:srgbClr val="00FFFF"/>
        </a:hlink>
        <a:folHlink>
          <a:srgbClr val="6666FF"/>
        </a:folHlink>
      </a:clrScheme>
      <a:clrMap bg1="dk2" tx1="lt1" bg2="dk1" tx2="lt2" accent1="accent1" accent2="accent2" accent3="accent3" accent4="accent4" accent5="accent5" accent6="accent6" hlink="hlink" folHlink="folHlink"/>
    </a:extraClrScheme>
    <a:extraClrScheme>
      <a:clrScheme name="2010 September Harkness Orientation DRAFT 9-16-10 (2) 16">
        <a:dk1>
          <a:srgbClr val="808080"/>
        </a:dk1>
        <a:lt1>
          <a:srgbClr val="FFFFFF"/>
        </a:lt1>
        <a:dk2>
          <a:srgbClr val="0000FF"/>
        </a:dk2>
        <a:lt2>
          <a:srgbClr val="FFF901"/>
        </a:lt2>
        <a:accent1>
          <a:srgbClr val="FFFFFF"/>
        </a:accent1>
        <a:accent2>
          <a:srgbClr val="F80000"/>
        </a:accent2>
        <a:accent3>
          <a:srgbClr val="AAAAFF"/>
        </a:accent3>
        <a:accent4>
          <a:srgbClr val="DADADA"/>
        </a:accent4>
        <a:accent5>
          <a:srgbClr val="FFFFFF"/>
        </a:accent5>
        <a:accent6>
          <a:srgbClr val="E10000"/>
        </a:accent6>
        <a:hlink>
          <a:srgbClr val="33CCCC"/>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1551</Words>
  <Application>Microsoft Office PowerPoint</Application>
  <PresentationFormat>Widescreen</PresentationFormat>
  <Paragraphs>290</Paragraphs>
  <Slides>41</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41</vt:i4>
      </vt:variant>
    </vt:vector>
  </HeadingPairs>
  <TitlesOfParts>
    <vt:vector size="55" baseType="lpstr">
      <vt:lpstr>Arial</vt:lpstr>
      <vt:lpstr>Arial Black</vt:lpstr>
      <vt:lpstr>Book Antiqua</vt:lpstr>
      <vt:lpstr>Calibri</vt:lpstr>
      <vt:lpstr>Cambria</vt:lpstr>
      <vt:lpstr>Courier New</vt:lpstr>
      <vt:lpstr>Franklin Gothic Demi Cond</vt:lpstr>
      <vt:lpstr>Franklin Gothic Medium</vt:lpstr>
      <vt:lpstr>Gadugi</vt:lpstr>
      <vt:lpstr>Georgia</vt:lpstr>
      <vt:lpstr>Gotham Bold</vt:lpstr>
      <vt:lpstr>Wingdings</vt:lpstr>
      <vt:lpstr>Sales Direction 16X9</vt:lpstr>
      <vt:lpstr>Squires 2012 OECD chartpack</vt:lpstr>
      <vt:lpstr>Healthy North Carolina 2030 Community Input Session</vt:lpstr>
      <vt:lpstr>Healthy North Carolina 2030   Community Input Sessions</vt:lpstr>
      <vt:lpstr>NC Institute of Medicine</vt:lpstr>
      <vt:lpstr>NCIOM Studies</vt:lpstr>
      <vt:lpstr> Aim of Healthy North Carolina</vt:lpstr>
      <vt:lpstr>How will HNC 2030 be used?</vt:lpstr>
      <vt:lpstr>Health Indicators and Targets</vt:lpstr>
      <vt:lpstr>Healthy North Carolina 2020: 10-Year Outcomes</vt:lpstr>
      <vt:lpstr>Healthy North Carolina 2030:  Framework and Organization</vt:lpstr>
      <vt:lpstr>Healthy North Carolina 2030 Task Force Timeline</vt:lpstr>
      <vt:lpstr>PowerPoint Presentation</vt:lpstr>
      <vt:lpstr>HNC 2030 Task Force Vision</vt:lpstr>
      <vt:lpstr>Healthy North Carolina 2030: Indicators</vt:lpstr>
      <vt:lpstr>Indicator Development</vt:lpstr>
      <vt:lpstr>Indicator Limitations</vt:lpstr>
      <vt:lpstr>Why are you here?</vt:lpstr>
      <vt:lpstr>Small Group Discussion</vt:lpstr>
      <vt:lpstr>Health Behavior Small Group Discussion</vt:lpstr>
      <vt:lpstr>Health Behavior Small Group Discussion</vt:lpstr>
      <vt:lpstr>Health Behavior Small Group Discussion</vt:lpstr>
      <vt:lpstr>Health Behavior FAQ</vt:lpstr>
      <vt:lpstr>Health Behavior Small Group Discussion</vt:lpstr>
      <vt:lpstr>Questions about process</vt:lpstr>
      <vt:lpstr>Clinical Care Small Group Discussion</vt:lpstr>
      <vt:lpstr>Clinical Care Small Group Discussion</vt:lpstr>
      <vt:lpstr>Clinical Care Small Group Discussion</vt:lpstr>
      <vt:lpstr>Clinical Care FAQs</vt:lpstr>
      <vt:lpstr>Clinical Care Small Group Discussion</vt:lpstr>
      <vt:lpstr>Social &amp; Economic Factors Small Group Discussion</vt:lpstr>
      <vt:lpstr>Social &amp; Economic Factors Small Group Discussion</vt:lpstr>
      <vt:lpstr>Social &amp; Economic Factors Small Group Discussion</vt:lpstr>
      <vt:lpstr>Social &amp; Economic Factor FAQs</vt:lpstr>
      <vt:lpstr>Social &amp; Economic Factors Small Group Discussion</vt:lpstr>
      <vt:lpstr>Physical Environment Small Group Discussion</vt:lpstr>
      <vt:lpstr>Physical Environment Small Group Discussion</vt:lpstr>
      <vt:lpstr>Physical Environment Small Group Discussion</vt:lpstr>
      <vt:lpstr>Physical Environment FAQs</vt:lpstr>
      <vt:lpstr>Physical Environment Small Group Discussion</vt:lpstr>
      <vt:lpstr>Health Outcomes  Individual Ranking</vt:lpstr>
      <vt:lpstr>Next Steps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2017-06-14T15:48:49Z</dcterms:created>
  <dcterms:modified xsi:type="dcterms:W3CDTF">2019-03-12T15:45:40Z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